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305" r:id="rId2"/>
    <p:sldId id="316" r:id="rId3"/>
    <p:sldId id="314" r:id="rId4"/>
    <p:sldId id="315" r:id="rId5"/>
    <p:sldId id="336" r:id="rId6"/>
    <p:sldId id="307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35" r:id="rId15"/>
    <p:sldId id="325" r:id="rId16"/>
    <p:sldId id="326" r:id="rId17"/>
    <p:sldId id="33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8" r:id="rId26"/>
    <p:sldId id="339" r:id="rId27"/>
    <p:sldId id="340" r:id="rId28"/>
    <p:sldId id="327" r:id="rId29"/>
    <p:sldId id="256" r:id="rId30"/>
    <p:sldId id="257" r:id="rId31"/>
    <p:sldId id="258" r:id="rId32"/>
    <p:sldId id="303" r:id="rId33"/>
    <p:sldId id="259" r:id="rId34"/>
    <p:sldId id="288" r:id="rId35"/>
    <p:sldId id="302" r:id="rId36"/>
    <p:sldId id="300" r:id="rId37"/>
    <p:sldId id="301" r:id="rId38"/>
    <p:sldId id="261" r:id="rId39"/>
    <p:sldId id="291" r:id="rId40"/>
    <p:sldId id="292" r:id="rId41"/>
    <p:sldId id="293" r:id="rId42"/>
    <p:sldId id="294" r:id="rId43"/>
    <p:sldId id="295" r:id="rId44"/>
    <p:sldId id="341" r:id="rId45"/>
    <p:sldId id="304" r:id="rId46"/>
    <p:sldId id="296" r:id="rId47"/>
    <p:sldId id="297" r:id="rId48"/>
    <p:sldId id="298" r:id="rId49"/>
    <p:sldId id="299" r:id="rId50"/>
    <p:sldId id="342" r:id="rId51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33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75385" autoAdjust="0"/>
  </p:normalViewPr>
  <p:slideViewPr>
    <p:cSldViewPr>
      <p:cViewPr>
        <p:scale>
          <a:sx n="60" d="100"/>
          <a:sy n="60" d="100"/>
        </p:scale>
        <p:origin x="-1434" y="-1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E241D-06EC-4D7D-B5B2-23357DC49EDC}" type="datetimeFigureOut">
              <a:rPr lang="th-TH" smtClean="0"/>
              <a:t>11/12/56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9590A-9311-40FE-A6BB-3D3583577512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82947-279A-4F1C-AA9E-420E4E948FB3}" type="datetimeFigureOut">
              <a:rPr lang="th-TH" smtClean="0"/>
              <a:pPr/>
              <a:t>11/12/56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7274E-68AF-4932-B00A-93B020BCA0D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7274E-68AF-4932-B00A-93B020BCA0D8}" type="slidenum">
              <a:rPr lang="th-TH" smtClean="0"/>
              <a:pPr/>
              <a:t>41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F0D2D-A502-448E-A673-F625D2BA76C1}" type="datetimeFigureOut">
              <a:rPr lang="th-TH"/>
              <a:pPr>
                <a:defRPr/>
              </a:pPr>
              <a:t>11/12/56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A851E-2445-452E-A844-07E75EA2016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6A135-E493-432A-9DB0-1AE02B6B0408}" type="datetimeFigureOut">
              <a:rPr lang="th-TH"/>
              <a:pPr>
                <a:defRPr/>
              </a:pPr>
              <a:t>11/12/56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6ABB8-4821-4098-A78E-9900C2BDA92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36CCD-EE68-4605-B5A9-E5CB0D3FC92C}" type="datetimeFigureOut">
              <a:rPr lang="th-TH"/>
              <a:pPr>
                <a:defRPr/>
              </a:pPr>
              <a:t>11/12/56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52C86-0743-4F1F-86F6-192318FF9E6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2BA47-548B-4B9A-9579-397A4D797B8D}" type="datetimeFigureOut">
              <a:rPr lang="th-TH"/>
              <a:pPr>
                <a:defRPr/>
              </a:pPr>
              <a:t>11/12/56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81AC1-F875-4F91-8CD7-813FAA71132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4429C-AB1A-4742-B17D-4FC817C7F670}" type="datetimeFigureOut">
              <a:rPr lang="th-TH"/>
              <a:pPr>
                <a:defRPr/>
              </a:pPr>
              <a:t>11/12/56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7918C-DD5F-46C2-8603-D529BF1D56F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92950-9DE8-4771-9F9E-84137E72B458}" type="datetimeFigureOut">
              <a:rPr lang="th-TH"/>
              <a:pPr>
                <a:defRPr/>
              </a:pPr>
              <a:t>11/12/56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CFB70-737D-4F99-93F0-D1AEF7C6537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B9E64-1146-4114-8771-7D6927D43AAC}" type="datetimeFigureOut">
              <a:rPr lang="th-TH"/>
              <a:pPr>
                <a:defRPr/>
              </a:pPr>
              <a:t>11/12/56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27DE2-425E-4FF6-A38D-56E5C988548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5BF6F-1DAC-4D86-B411-67F722A38153}" type="datetimeFigureOut">
              <a:rPr lang="th-TH"/>
              <a:pPr>
                <a:defRPr/>
              </a:pPr>
              <a:t>11/12/56</a:t>
            </a:fld>
            <a:endParaRPr lang="th-TH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C84C8-2C30-4A08-9433-8E8E12237E9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85F1F-FB72-4C75-8C38-89B89D6169ED}" type="datetimeFigureOut">
              <a:rPr lang="th-TH"/>
              <a:pPr>
                <a:defRPr/>
              </a:pPr>
              <a:t>11/12/56</a:t>
            </a:fld>
            <a:endParaRPr lang="th-TH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745CD-D22F-41F5-9ABF-745E83A131C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146E4-E6CB-47B3-AFD0-BEC4FD502F3D}" type="datetimeFigureOut">
              <a:rPr lang="th-TH"/>
              <a:pPr>
                <a:defRPr/>
              </a:pPr>
              <a:t>11/12/56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A6119-85D7-424D-A3F3-D7E7DF70EEA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3F090-1A3B-4F70-BEDC-CF2AAB5C79DE}" type="datetimeFigureOut">
              <a:rPr lang="th-TH"/>
              <a:pPr>
                <a:defRPr/>
              </a:pPr>
              <a:t>11/12/56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E98BF-F620-4AB6-BF2A-3F89BCE4AD9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2C6863-3A8A-4C98-AF98-E6A03FAFC6AE}" type="datetimeFigureOut">
              <a:rPr lang="th-TH"/>
              <a:pPr>
                <a:defRPr/>
              </a:pPr>
              <a:t>11/12/56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89C1B7-908E-4029-8DF5-8FB0710391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257176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การชี้แจง  นโยบาย  ยุทธศาสตร์</a:t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และตัวชี้วัด</a:t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ปีงบประมาณ  ๒๕๕๗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714348" y="5086370"/>
            <a:ext cx="7772400" cy="1200150"/>
          </a:xfrm>
        </p:spPr>
        <p:txBody>
          <a:bodyPr/>
          <a:lstStyle/>
          <a:p>
            <a:pPr marR="0" algn="r" eaLnBrk="1" hangingPunct="1">
              <a:lnSpc>
                <a:spcPct val="80000"/>
              </a:lnSpc>
            </a:pPr>
            <a:r>
              <a:rPr lang="th-TH" sz="25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กลุ่มงานพัฒนายุทธศาสตร์สาธารณสุข</a:t>
            </a:r>
          </a:p>
          <a:p>
            <a:pPr marR="0" algn="r" eaLnBrk="1" hangingPunct="1">
              <a:lnSpc>
                <a:spcPct val="80000"/>
              </a:lnSpc>
            </a:pPr>
            <a:r>
              <a:rPr lang="th-TH" sz="25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สำนักงานสาธารณสุขจังหวัดพระนครศรีอยุธยา</a:t>
            </a:r>
          </a:p>
          <a:p>
            <a:pPr marR="0" algn="r" eaLnBrk="1" hangingPunct="1">
              <a:lnSpc>
                <a:spcPct val="80000"/>
              </a:lnSpc>
            </a:pPr>
            <a:endParaRPr lang="th-TH" sz="25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71472" y="1555458"/>
          <a:ext cx="8258204" cy="4802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866"/>
                <a:gridCol w="4989338"/>
              </a:tblGrid>
              <a:tr h="888891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</a:p>
                  </a:txBody>
                  <a:tcPr marL="186257" marR="186257"/>
                </a:tc>
              </a:tr>
              <a:tr h="3913609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คุณภาพบริการ(ต่อ)</a:t>
                      </a:r>
                      <a:endParaRPr lang="th-TH" sz="2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๑๑.ร้อยละของคลินิก </a:t>
                      </a:r>
                      <a:r>
                        <a:rPr lang="en-US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NCD </a:t>
                      </a:r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</a:t>
                      </a: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(ร้อยละ ๗๐)</a:t>
                      </a: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๑๒. ร้อยละของอำเภอที่มีการพัฒนา</a:t>
                      </a: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ทีม </a:t>
                      </a:r>
                      <a:r>
                        <a:rPr lang="en-US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Mini</a:t>
                      </a:r>
                      <a:r>
                        <a:rPr lang="en-US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MERT, MCATT,SRRT </a:t>
                      </a:r>
                    </a:p>
                    <a:p>
                      <a:pPr algn="l"/>
                      <a:r>
                        <a:rPr lang="en-US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 (ร้อยละ ๘๐๗</a:t>
                      </a:r>
                      <a:endParaRPr lang="th-TH" sz="2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๑๓.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ร้อยละของ </a:t>
                      </a:r>
                      <a:r>
                        <a:rPr lang="en-US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ER, EMS 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(ร้อยละ ๗๐)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๑๔. ร้อยละของห้องปฏิบัติการฯ มี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คุณภาพมาตรฐาน (ร้อยละ ๑๐๐)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๑๕. ดัชนีผู้ป่วยใน (</a:t>
                      </a:r>
                      <a:r>
                        <a:rPr lang="en-US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CMI) 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ของสถาน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บริการ ผ่านเกณฑ์ที่กำหนด</a:t>
                      </a:r>
                      <a:endParaRPr lang="th-TH" sz="2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ยุทธศาสตร์ที่ ๒</a:t>
            </a:r>
            <a:b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พัฒนาและจัดบริการที่มีคุณภาพมาตรฐานฯ </a:t>
            </a:r>
            <a:b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(๒๖ ตัว)</a:t>
            </a:r>
            <a:endParaRPr lang="th-TH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71472" y="1912648"/>
          <a:ext cx="8258204" cy="4133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866"/>
                <a:gridCol w="4989338"/>
              </a:tblGrid>
              <a:tr h="801972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</a:p>
                  </a:txBody>
                  <a:tcPr marL="186257" marR="186257"/>
                </a:tc>
              </a:tr>
              <a:tr h="3331453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คุณภาพบริการ(ต่อ)</a:t>
                      </a:r>
                      <a:endParaRPr lang="th-TH" sz="2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๑๖.จำนวน </a:t>
                      </a:r>
                      <a:r>
                        <a:rPr lang="en-US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CKD </a:t>
                      </a:r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คลินิก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ตั้งแต่ </a:t>
                      </a:r>
                      <a:r>
                        <a:rPr lang="en-US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ขึ้นไปในแต่ละเครือข่าย  </a:t>
                      </a:r>
                      <a:endParaRPr lang="th-TH" sz="2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(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๑ แห่ง </a:t>
                      </a:r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๑๗. จำนวน รพ.สต. / </a:t>
                      </a:r>
                      <a:r>
                        <a:rPr lang="th-TH" sz="22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ศสม.</a:t>
                      </a:r>
                      <a:endParaRPr lang="th-TH" sz="2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ที่ให้บริการสุขภาพช่องปาก</a:t>
                      </a: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เพิ่มขึ้น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(ร้อยละ ๔๕)</a:t>
                      </a:r>
                      <a:endParaRPr lang="th-TH" sz="2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endParaRPr lang="th-TH" sz="2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ยุทธศาสตร์ที่ ๒</a:t>
            </a:r>
            <a:b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พัฒนาและจัดบริการที่มีคุณภาพมาตรฐานฯ </a:t>
            </a:r>
            <a:b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(๒๖ ตัว)</a:t>
            </a:r>
            <a:endParaRPr lang="th-TH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71472" y="1714488"/>
          <a:ext cx="8258204" cy="4871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866"/>
                <a:gridCol w="4989338"/>
              </a:tblGrid>
              <a:tr h="756667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</a:p>
                  </a:txBody>
                  <a:tcPr marL="186257" marR="186257"/>
                </a:tc>
              </a:tr>
              <a:tr h="3331453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คุณภาพการบำบัดรักษา</a:t>
                      </a:r>
                      <a:endParaRPr lang="th-TH" sz="2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๑๘.อัตราตายผู้ป่วยบาดเจ็บต่อสมอง</a:t>
                      </a: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ลดลง</a:t>
                      </a: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๑๙. ลดอัตราการเสียชีวิตใน รพ.ของ</a:t>
                      </a: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ทารกแรกเกิด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2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น.น.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ต่ำกว่า 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๒,๕๐๐ กรัม  ภายใน ๒๘ วัน  </a:t>
                      </a:r>
                      <a:endParaRPr lang="th-TH" sz="2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(ร้อยละ ๕)</a:t>
                      </a:r>
                      <a:endParaRPr lang="th-TH" sz="2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๒๐.ร้อยละของผู้ป่วยเบาหวาน ได้รับ</a:t>
                      </a: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การคัดกรองเบาหวานเข้า</a:t>
                      </a: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จอประสาทตา (ร้อยละ ๖๐)</a:t>
                      </a: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๒๑.ร้อยละของผู้ป่วยเบาหวานที่ </a:t>
                      </a: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ควบคุมระดับน้ำตาลได้ดี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(ร้อยละ ๔๐)</a:t>
                      </a:r>
                      <a:endParaRPr lang="th-TH" sz="2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ยุทธศาสตร์ที่ ๒</a:t>
            </a:r>
            <a:b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พัฒนาและจัดบริการที่มีคุณภาพมาตรฐานฯ </a:t>
            </a:r>
            <a:b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(๒๖ ตัว)</a:t>
            </a:r>
            <a:endParaRPr lang="th-TH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71472" y="1785926"/>
          <a:ext cx="8258204" cy="4593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866"/>
                <a:gridCol w="4989338"/>
              </a:tblGrid>
              <a:tr h="48937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</a:p>
                  </a:txBody>
                  <a:tcPr marL="186257" marR="186257"/>
                </a:tc>
              </a:tr>
              <a:tr h="1642308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คุณภาพการบำบัดรักษา (ต่อ</a:t>
                      </a: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2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2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2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2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๒๒.ร้อยละของผู้ป่วยโรคความดัน</a:t>
                      </a:r>
                    </a:p>
                    <a:p>
                      <a:pPr algn="l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โลหิตสูงที่ควบคุมความดันโลหิต</a:t>
                      </a:r>
                    </a:p>
                    <a:p>
                      <a:pPr algn="l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ได้ดี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(ร้อยละ ๕๐)</a:t>
                      </a:r>
                      <a:endParaRPr lang="th-TH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๒๓.ร้อยละของผู้ป่วย 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Ischemic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</a:p>
                    <a:p>
                      <a:pPr algn="l"/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Stroke  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ได้รับยาละลายลิ่มเลือด</a:t>
                      </a:r>
                    </a:p>
                    <a:p>
                      <a:pPr algn="l"/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เพิ่มขึ้น </a:t>
                      </a:r>
                      <a:endParaRPr lang="th-TH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  <a:tr h="2154601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บริการเฉพาะ</a:t>
                      </a:r>
                      <a:endParaRPr lang="th-TH" sz="2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๒๔.ร้อยละของผู้เสพ</a:t>
                      </a:r>
                      <a:r>
                        <a:rPr lang="th-TH" sz="2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ยาเสพติด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ที่ผ่าน</a:t>
                      </a:r>
                    </a:p>
                    <a:p>
                      <a:pPr algn="l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การบำบัดที่ได้รับการติดตาม </a:t>
                      </a:r>
                    </a:p>
                    <a:p>
                      <a:pPr algn="l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ไม่กลับไปเสพซ้ำ  (ร้อยละ ๘๐)</a:t>
                      </a:r>
                    </a:p>
                    <a:p>
                      <a:pPr algn="l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๒๕.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จำนวนข้อร้องเรียนได้รับ</a:t>
                      </a:r>
                    </a:p>
                    <a:p>
                      <a:pPr algn="l"/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การแก้ไข (ร้อยละ ๙๘)</a:t>
                      </a:r>
                      <a:endParaRPr lang="th-TH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ยุทธศาสตร์ที่ ๒</a:t>
            </a:r>
            <a:b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พัฒนาและจัดบริการที่มีคุณภาพมาตรฐานฯ </a:t>
            </a:r>
            <a:b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(๒๖ ตัว)</a:t>
            </a:r>
            <a:endParaRPr lang="th-TH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71472" y="2570806"/>
          <a:ext cx="8258204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866"/>
                <a:gridCol w="4989338"/>
              </a:tblGrid>
              <a:tr h="858436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</a:p>
                    <a:p>
                      <a:pPr algn="ctr"/>
                      <a:endParaRPr lang="th-TH" sz="2400" dirty="0"/>
                    </a:p>
                  </a:txBody>
                  <a:tcPr marL="186257" marR="186257"/>
                </a:tc>
              </a:tr>
              <a:tr h="912476">
                <a:tc>
                  <a:txBody>
                    <a:bodyPr/>
                    <a:lstStyle/>
                    <a:p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กลุ่มระบบบริการ</a:t>
                      </a:r>
                      <a:endParaRPr lang="th-TH" sz="2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๒๖.ร้อยละของอำเภอที่มี</a:t>
                      </a:r>
                      <a:r>
                        <a:rPr lang="th-TH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DHS </a:t>
                      </a:r>
                    </a:p>
                    <a:p>
                      <a:pPr algn="l"/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th-TH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เชื่อมโยงปฐมภูมิกับชุมชนและ</a:t>
                      </a:r>
                    </a:p>
                    <a:p>
                      <a:pPr algn="l"/>
                      <a:r>
                        <a:rPr lang="th-TH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ท้องถิ่น (ร้อยละ ๕๐)</a:t>
                      </a:r>
                      <a:endParaRPr lang="th-TH" sz="2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ยุทธศาสตร์ที่ ๒</a:t>
            </a:r>
            <a:b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พัฒนาและจัดบริการที่มีคุณภาพมาตรฐานฯ </a:t>
            </a:r>
            <a:b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(๒๖ ตัว)</a:t>
            </a:r>
            <a:endParaRPr lang="th-TH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71472" y="1704042"/>
          <a:ext cx="8258204" cy="4905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866"/>
                <a:gridCol w="4989338"/>
              </a:tblGrid>
              <a:tr h="858436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</a:p>
                    <a:p>
                      <a:pPr algn="ctr"/>
                      <a:endParaRPr lang="th-TH" sz="2400" dirty="0"/>
                    </a:p>
                  </a:txBody>
                  <a:tcPr marL="186257" marR="186257"/>
                </a:tc>
              </a:tr>
              <a:tr h="912476">
                <a:tc>
                  <a:txBody>
                    <a:bodyPr/>
                    <a:lstStyle/>
                    <a:p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บุคลากร</a:t>
                      </a:r>
                      <a:endParaRPr lang="th-TH" sz="2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457200" indent="-457200" algn="l">
                        <a:buAutoNum type="thaiNumPeriod"/>
                      </a:pPr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มีแผนกำลังคนและมีการดำเนินงานตามแผน</a:t>
                      </a: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การเงินการคลัง</a:t>
                      </a: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๒.มีแผนการเงินการคลังและ</a:t>
                      </a: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ดำเนินงานตามแผน</a:t>
                      </a: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๓.ประสิทธิภาพการบริหารการเงิน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สามารถควบคุมปัญหาการเงิน 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ระดับ ๗ ของหน่วยบริการในพื้นที่  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(ไม่เกินร้อยละ ๑๐) 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๔.หน่วยบริการมีต้นทุนต่อหน่วย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ไม่เกินเกณฑ์เฉลี่ยกลุ่มระดับ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(ร้อยละ ๒๐)</a:t>
                      </a:r>
                      <a:endParaRPr lang="th-TH" sz="2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ยุทธศาสตร์ที่ ๓</a:t>
            </a:r>
            <a:b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พัฒนาระบบบริหารจัดการฯ  (๘ ตัว)</a:t>
            </a:r>
            <a:endParaRPr lang="th-TH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71472" y="1704042"/>
          <a:ext cx="8258204" cy="449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866"/>
                <a:gridCol w="4989338"/>
              </a:tblGrid>
              <a:tr h="858436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</a:p>
                    <a:p>
                      <a:pPr algn="ctr"/>
                      <a:endParaRPr lang="th-TH" sz="2400" dirty="0"/>
                    </a:p>
                  </a:txBody>
                  <a:tcPr marL="186257" marR="186257"/>
                </a:tc>
              </a:tr>
              <a:tr h="912476">
                <a:tc>
                  <a:txBody>
                    <a:bodyPr/>
                    <a:lstStyle/>
                    <a:p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ยาและเวชภัณฑ์</a:t>
                      </a:r>
                      <a:endParaRPr lang="th-TH" sz="2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๕. ลดต้นทุนของยา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เวชภัณฑ์ และเวชภัณฑ์ไม่ใช่ยา</a:t>
                      </a:r>
                      <a:endParaRPr lang="th-TH" sz="2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ระบบข้อมูล</a:t>
                      </a:r>
                      <a:endParaRPr lang="th-TH" sz="2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๖. มีระบบข้อมูล สำหรับการบริหารจัดการในทุกระดับ</a:t>
                      </a: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การบริหารจัดการ</a:t>
                      </a:r>
                      <a:endParaRPr lang="th-TH" sz="2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๗. ร้อยละของรายการจัดซื้อจัดจ้างลงทุน  สามารถลงนามในสัญญาได้ใน</a:t>
                      </a:r>
                      <a:r>
                        <a:rPr lang="th-TH" sz="22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ไตรมาส</a:t>
                      </a:r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 ๑ (ร้อยละ ๑๐๐)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๘.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ร้อยละการเบิกจ่ายงบประมาณภาพรวม  ปี ๕๗ (ร้อยละ ๙๕)</a:t>
                      </a:r>
                      <a:endParaRPr lang="th-TH" sz="2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ยุทธศาสตร์ที่ ๓</a:t>
            </a:r>
            <a:b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พัฒนาระบบบริหารจัดการฯ  (๘ ตัว)</a:t>
            </a:r>
            <a:endParaRPr lang="th-TH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257176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ตัวชี้วัดคุณภาพและ</a:t>
            </a:r>
            <a:b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ผลงานบริการ (</a:t>
            </a:r>
            <a:r>
              <a:rPr lang="th-TH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สปสช.</a:t>
            </a:r>
            <a: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ปีงบประมาณ  ๒๕๕๗</a:t>
            </a:r>
            <a:endParaRPr lang="th-TH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214314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แนวทางการดำเนินงาน</a:t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สร้างเสริมสุขภาพและป้องกันโรค</a:t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ปีงบประมาณ  ๒๕๕๗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714348" y="2945554"/>
            <a:ext cx="7929618" cy="1412140"/>
          </a:xfrm>
        </p:spPr>
        <p:txBody>
          <a:bodyPr/>
          <a:lstStyle/>
          <a:p>
            <a:pPr marL="514350" indent="-514350" algn="l">
              <a:lnSpc>
                <a:spcPct val="80000"/>
              </a:lnSpc>
            </a:pPr>
            <a:r>
              <a:rPr lang="th-TH" sz="25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๑.  </a:t>
            </a:r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ตัวชี้วัดเกณฑ์คุณภาพและผลงานบริการปฐมภูมิ (</a:t>
            </a:r>
            <a:r>
              <a:rPr lang="en-US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Quality and Outcome </a:t>
            </a:r>
            <a:r>
              <a:rPr lang="en-US" b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Framwork</a:t>
            </a:r>
            <a:r>
              <a:rPr lang="en-US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  QOF)</a:t>
            </a:r>
            <a:endParaRPr lang="th-TH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80000"/>
              </a:lnSpc>
            </a:pPr>
            <a:endParaRPr lang="th-TH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R="0" algn="r" eaLnBrk="1" hangingPunct="1">
              <a:lnSpc>
                <a:spcPct val="80000"/>
              </a:lnSpc>
            </a:pPr>
            <a:endParaRPr lang="th-TH" sz="25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857224" y="4731430"/>
            <a:ext cx="7429552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80000"/>
              </a:lnSpc>
              <a:buAutoNum type="thaiNumPeriod" startAt="2"/>
            </a:pPr>
            <a:r>
              <a:rPr lang="th-TH" sz="3200" b="1" dirty="0" smtClean="0">
                <a:solidFill>
                  <a:srgbClr val="FF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ตัวชี้วัดเกณฑ์คุณภาพผลงานบริการ</a:t>
            </a:r>
          </a:p>
          <a:p>
            <a:pPr marL="514350" indent="-514350">
              <a:lnSpc>
                <a:spcPct val="80000"/>
              </a:lnSpc>
            </a:pPr>
            <a:r>
              <a:rPr lang="th-TH" sz="3200" b="1" dirty="0" smtClean="0">
                <a:solidFill>
                  <a:srgbClr val="FF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หน่วยบริการที่รับการส่งต่อ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71472" y="1928802"/>
          <a:ext cx="8258204" cy="4586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866"/>
                <a:gridCol w="4989338"/>
              </a:tblGrid>
              <a:tr h="858436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</a:p>
                    <a:p>
                      <a:pPr algn="ctr"/>
                      <a:endParaRPr lang="th-TH" sz="2400" dirty="0"/>
                    </a:p>
                  </a:txBody>
                  <a:tcPr marL="186257" marR="186257"/>
                </a:tc>
              </a:tr>
              <a:tr h="912476">
                <a:tc>
                  <a:txBody>
                    <a:bodyPr/>
                    <a:lstStyle/>
                    <a:p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๑.คุณภาพและผลงานการจัดบริการสร้างเสริมสุขภาพและป้องกันโรค</a:t>
                      </a:r>
                      <a:endParaRPr lang="th-TH" sz="2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๑.ร้อยละของหญิงตั้งครรภ์ได้รับการฝากครรภ์ครบ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๕ ครั้งตามเกณฑ์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</a:t>
                      </a:r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ร้อยละของหญิงตั้งครรภ์ได้รับการฝากครรภ์ครั้งแรก อายุครรภ์ </a:t>
                      </a:r>
                      <a:r>
                        <a:rPr lang="en-US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&lt;</a:t>
                      </a:r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หรือ </a:t>
                      </a:r>
                      <a:r>
                        <a:rPr lang="en-US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= </a:t>
                      </a:r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๑๒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สัปดาห์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 ร้อยละสะสมของความครอบคลุมการตรวจคัดกรองมะเร็งปากมดลูกในสตรี ๓๐</a:t>
                      </a:r>
                      <a:r>
                        <a:rPr lang="en-US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๖๐ ปี ใน  ๕  ปี </a:t>
                      </a:r>
                      <a:endParaRPr lang="th-TH" sz="2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  <a:tr h="928694">
                <a:tc>
                  <a:txBody>
                    <a:bodyPr/>
                    <a:lstStyle/>
                    <a:p>
                      <a:endParaRPr lang="th-TH" sz="2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r>
                        <a:rPr lang="th-TH" sz="22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๔. ร้อยละของเด็กอายุ ๕</a:t>
                      </a:r>
                      <a:r>
                        <a:rPr lang="th-TH" sz="2200" b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ปี  ได้รับวัคซีน </a:t>
                      </a:r>
                      <a:r>
                        <a:rPr lang="en-US" sz="2200" b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DTP </a:t>
                      </a:r>
                      <a:r>
                        <a:rPr lang="th-TH" sz="2200" b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๕ (พื้นที่)</a:t>
                      </a:r>
                      <a:endParaRPr lang="th-TH" sz="2200" b="1" dirty="0" smtClean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h-TH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เกณฑ์คุณภาพและผลงานบริการปฐมภูมิ (</a:t>
            </a:r>
            <a:r>
              <a:rPr lang="en-US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Quality and Outcome </a:t>
            </a:r>
            <a:r>
              <a:rPr lang="en-US" sz="3200" b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Framwork</a:t>
            </a:r>
            <a:r>
              <a:rPr lang="en-US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  QOF)</a:t>
            </a:r>
            <a:br>
              <a:rPr lang="en-US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(๑๓  ตัว)</a:t>
            </a:r>
            <a:endParaRPr lang="th-TH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>
            <a:off x="1547664" y="188640"/>
            <a:ext cx="5692427" cy="648072"/>
          </a:xfrm>
          <a:prstGeom prst="round2Same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/>
              <a:t>ภาพรวมการกำหนดยุทธศาสตร์ เป้าหมาย ตัวชี้วัด</a:t>
            </a:r>
          </a:p>
          <a:p>
            <a:pPr algn="ctr">
              <a:defRPr/>
            </a:pPr>
            <a:r>
              <a:rPr lang="th-TH" sz="2000" b="1" dirty="0"/>
              <a:t>ของกระทรวงสาธารณสุข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709801" y="992465"/>
            <a:ext cx="1368152" cy="360040"/>
          </a:xfrm>
          <a:prstGeom prst="roundRect">
            <a:avLst/>
          </a:prstGeom>
          <a:solidFill>
            <a:srgbClr val="FF00FF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/>
              <a:t>นโยบายรัฐบาล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622903" y="1702547"/>
            <a:ext cx="1541948" cy="360040"/>
          </a:xfrm>
          <a:prstGeom prst="roundRect">
            <a:avLst/>
          </a:prstGeom>
          <a:solidFill>
            <a:srgbClr val="00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rgbClr val="000000"/>
                </a:solidFill>
              </a:rPr>
              <a:t>นโยบายรัฐมนตรี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078413" y="1173163"/>
            <a:ext cx="1225550" cy="341312"/>
          </a:xfrm>
          <a:prstGeom prst="straightConnector1">
            <a:avLst/>
          </a:prstGeom>
          <a:ln w="28575"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164138" y="1514475"/>
            <a:ext cx="1139825" cy="368300"/>
          </a:xfrm>
          <a:prstGeom prst="straightConnector1">
            <a:avLst/>
          </a:prstGeom>
          <a:ln w="28575"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6303963" y="1273175"/>
            <a:ext cx="2447925" cy="484188"/>
            <a:chOff x="6012160" y="1255258"/>
            <a:chExt cx="2448272" cy="483283"/>
          </a:xfrm>
        </p:grpSpPr>
        <p:sp>
          <p:nvSpPr>
            <p:cNvPr id="7" name="Oval 6"/>
            <p:cNvSpPr/>
            <p:nvPr/>
          </p:nvSpPr>
          <p:spPr>
            <a:xfrm>
              <a:off x="6012160" y="1255258"/>
              <a:ext cx="936104" cy="48328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1800" b="1" dirty="0" err="1">
                  <a:solidFill>
                    <a:schemeClr val="bg1"/>
                  </a:solidFill>
                </a:rPr>
                <a:t>สนย</a:t>
              </a:r>
              <a:r>
                <a:rPr lang="th-TH" sz="1800" b="1" dirty="0">
                  <a:solidFill>
                    <a:schemeClr val="bg1"/>
                  </a:solidFill>
                </a:rPr>
                <a:t> </a:t>
              </a:r>
              <a:r>
                <a:rPr lang="th-TH" sz="1800" b="1" dirty="0" err="1">
                  <a:solidFill>
                    <a:schemeClr val="bg1"/>
                  </a:solidFill>
                </a:rPr>
                <a:t>สธ</a:t>
              </a:r>
              <a:endParaRPr lang="th-TH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524328" y="1255258"/>
              <a:ext cx="936104" cy="483283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1800" b="1" dirty="0">
                  <a:solidFill>
                    <a:schemeClr val="bg1"/>
                  </a:solidFill>
                </a:rPr>
                <a:t>กรม/</a:t>
              </a:r>
              <a:r>
                <a:rPr lang="th-TH" sz="1800" b="1" dirty="0" err="1">
                  <a:solidFill>
                    <a:schemeClr val="bg1"/>
                  </a:solidFill>
                </a:rPr>
                <a:t>สป</a:t>
              </a:r>
              <a:r>
                <a:rPr lang="th-TH" sz="1800" b="1" dirty="0">
                  <a:solidFill>
                    <a:schemeClr val="bg1"/>
                  </a:solidFill>
                </a:rPr>
                <a:t>.</a:t>
              </a:r>
            </a:p>
          </p:txBody>
        </p:sp>
        <p:cxnSp>
          <p:nvCxnSpPr>
            <p:cNvPr id="20" name="Straight Arrow Connector 19"/>
            <p:cNvCxnSpPr>
              <a:stCxn id="7" idx="6"/>
              <a:endCxn id="8" idx="2"/>
            </p:cNvCxnSpPr>
            <p:nvPr/>
          </p:nvCxnSpPr>
          <p:spPr>
            <a:xfrm>
              <a:off x="6948918" y="1497692"/>
              <a:ext cx="574756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arrow" w="sm" len="sm"/>
              <a:tailEnd type="arrow" w="sm" len="sm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ounded Rectangle 20"/>
          <p:cNvSpPr/>
          <p:nvPr/>
        </p:nvSpPr>
        <p:spPr>
          <a:xfrm>
            <a:off x="3289809" y="2412629"/>
            <a:ext cx="2208137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dirty="0"/>
              <a:t>แผนบริหารราชการแผ่นดิน</a:t>
            </a:r>
          </a:p>
        </p:txBody>
      </p:sp>
      <p:cxnSp>
        <p:nvCxnSpPr>
          <p:cNvPr id="25" name="Elbow Connector 24"/>
          <p:cNvCxnSpPr>
            <a:stCxn id="7" idx="4"/>
            <a:endCxn id="21" idx="3"/>
          </p:cNvCxnSpPr>
          <p:nvPr/>
        </p:nvCxnSpPr>
        <p:spPr>
          <a:xfrm rot="5400000">
            <a:off x="5717381" y="1537495"/>
            <a:ext cx="835025" cy="1274762"/>
          </a:xfrm>
          <a:prstGeom prst="bentConnector2">
            <a:avLst/>
          </a:prstGeom>
          <a:ln w="28575">
            <a:tailEnd type="arrow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2664138" y="3122709"/>
            <a:ext cx="3459478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dirty="0"/>
              <a:t>แผนปฏิบัติราชการ ๔ ปี </a:t>
            </a:r>
            <a:endParaRPr lang="th-TH" sz="1800" dirty="0"/>
          </a:p>
        </p:txBody>
      </p: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6303963" y="3060700"/>
            <a:ext cx="2447925" cy="484188"/>
            <a:chOff x="6012160" y="1255258"/>
            <a:chExt cx="2448272" cy="483283"/>
          </a:xfrm>
        </p:grpSpPr>
        <p:sp>
          <p:nvSpPr>
            <p:cNvPr id="45" name="Oval 44"/>
            <p:cNvSpPr/>
            <p:nvPr/>
          </p:nvSpPr>
          <p:spPr>
            <a:xfrm>
              <a:off x="6012160" y="1255258"/>
              <a:ext cx="936104" cy="48328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1800" b="1" dirty="0" err="1">
                  <a:solidFill>
                    <a:schemeClr val="bg1"/>
                  </a:solidFill>
                </a:rPr>
                <a:t>สนย</a:t>
              </a:r>
              <a:r>
                <a:rPr lang="th-TH" sz="1800" b="1" dirty="0">
                  <a:solidFill>
                    <a:schemeClr val="bg1"/>
                  </a:solidFill>
                </a:rPr>
                <a:t> </a:t>
              </a:r>
              <a:r>
                <a:rPr lang="th-TH" sz="1800" b="1" dirty="0" err="1">
                  <a:solidFill>
                    <a:schemeClr val="bg1"/>
                  </a:solidFill>
                </a:rPr>
                <a:t>สธ</a:t>
              </a:r>
              <a:endParaRPr lang="th-TH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7524328" y="1255258"/>
              <a:ext cx="936104" cy="483283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1800" b="1" dirty="0">
                  <a:solidFill>
                    <a:schemeClr val="bg1"/>
                  </a:solidFill>
                </a:rPr>
                <a:t>กรม/</a:t>
              </a:r>
              <a:r>
                <a:rPr lang="th-TH" sz="1800" b="1" dirty="0" err="1">
                  <a:solidFill>
                    <a:schemeClr val="bg1"/>
                  </a:solidFill>
                </a:rPr>
                <a:t>สป</a:t>
              </a:r>
              <a:r>
                <a:rPr lang="th-TH" sz="1800" b="1" dirty="0">
                  <a:solidFill>
                    <a:schemeClr val="bg1"/>
                  </a:solidFill>
                </a:rPr>
                <a:t>.</a:t>
              </a:r>
            </a:p>
          </p:txBody>
        </p:sp>
        <p:cxnSp>
          <p:nvCxnSpPr>
            <p:cNvPr id="47" name="Straight Arrow Connector 46"/>
            <p:cNvCxnSpPr>
              <a:stCxn id="45" idx="6"/>
              <a:endCxn id="46" idx="2"/>
            </p:cNvCxnSpPr>
            <p:nvPr/>
          </p:nvCxnSpPr>
          <p:spPr>
            <a:xfrm>
              <a:off x="6948918" y="1497692"/>
              <a:ext cx="574756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arrow" w="sm" len="sm"/>
              <a:tailEnd type="arrow" w="sm" len="sm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Elbow Connector 54"/>
          <p:cNvCxnSpPr/>
          <p:nvPr/>
        </p:nvCxnSpPr>
        <p:spPr>
          <a:xfrm rot="16200000" flipH="1">
            <a:off x="5439569" y="1727994"/>
            <a:ext cx="287337" cy="2378075"/>
          </a:xfrm>
          <a:prstGeom prst="bentConnector3">
            <a:avLst/>
          </a:prstGeom>
          <a:ln w="12700"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6122988" y="3302000"/>
            <a:ext cx="180975" cy="0"/>
          </a:xfrm>
          <a:prstGeom prst="straightConnector1">
            <a:avLst/>
          </a:prstGeom>
          <a:ln w="3175">
            <a:tailEnd type="arrow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3349761" y="3832792"/>
            <a:ext cx="2088232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dirty="0"/>
              <a:t>แผนปฏิบัติราชการประจำปี</a:t>
            </a:r>
          </a:p>
        </p:txBody>
      </p:sp>
      <p:grpSp>
        <p:nvGrpSpPr>
          <p:cNvPr id="10" name="Group 58"/>
          <p:cNvGrpSpPr>
            <a:grpSpLocks/>
          </p:cNvGrpSpPr>
          <p:nvPr/>
        </p:nvGrpSpPr>
        <p:grpSpPr bwMode="auto">
          <a:xfrm>
            <a:off x="6303963" y="3832225"/>
            <a:ext cx="2447925" cy="482600"/>
            <a:chOff x="6012160" y="1255258"/>
            <a:chExt cx="2448272" cy="483283"/>
          </a:xfrm>
        </p:grpSpPr>
        <p:sp>
          <p:nvSpPr>
            <p:cNvPr id="60" name="Oval 59"/>
            <p:cNvSpPr/>
            <p:nvPr/>
          </p:nvSpPr>
          <p:spPr>
            <a:xfrm>
              <a:off x="6012160" y="1255258"/>
              <a:ext cx="936104" cy="48328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1800" b="1" dirty="0" err="1">
                  <a:solidFill>
                    <a:schemeClr val="bg1"/>
                  </a:solidFill>
                </a:rPr>
                <a:t>สนย</a:t>
              </a:r>
              <a:r>
                <a:rPr lang="th-TH" sz="1800" b="1" dirty="0">
                  <a:solidFill>
                    <a:schemeClr val="bg1"/>
                  </a:solidFill>
                </a:rPr>
                <a:t> </a:t>
              </a:r>
              <a:r>
                <a:rPr lang="th-TH" sz="1800" b="1" dirty="0" err="1">
                  <a:solidFill>
                    <a:schemeClr val="bg1"/>
                  </a:solidFill>
                </a:rPr>
                <a:t>สธ</a:t>
              </a:r>
              <a:endParaRPr lang="th-TH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7524328" y="1255258"/>
              <a:ext cx="936104" cy="483283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1800" b="1" dirty="0">
                  <a:solidFill>
                    <a:schemeClr val="bg1"/>
                  </a:solidFill>
                </a:rPr>
                <a:t>กรม/</a:t>
              </a:r>
              <a:r>
                <a:rPr lang="th-TH" sz="1800" b="1" dirty="0" err="1">
                  <a:solidFill>
                    <a:schemeClr val="bg1"/>
                  </a:solidFill>
                </a:rPr>
                <a:t>สป</a:t>
              </a:r>
              <a:r>
                <a:rPr lang="th-TH" sz="1800" b="1" dirty="0">
                  <a:solidFill>
                    <a:schemeClr val="bg1"/>
                  </a:solidFill>
                </a:rPr>
                <a:t>.</a:t>
              </a:r>
            </a:p>
          </p:txBody>
        </p:sp>
        <p:cxnSp>
          <p:nvCxnSpPr>
            <p:cNvPr id="62" name="Straight Arrow Connector 61"/>
            <p:cNvCxnSpPr>
              <a:stCxn id="60" idx="6"/>
              <a:endCxn id="61" idx="2"/>
            </p:cNvCxnSpPr>
            <p:nvPr/>
          </p:nvCxnSpPr>
          <p:spPr>
            <a:xfrm>
              <a:off x="6948918" y="1496900"/>
              <a:ext cx="574756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arrow" w="sm" len="sm"/>
              <a:tailEnd type="arrow" w="sm" len="sm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Elbow Connector 63"/>
          <p:cNvCxnSpPr/>
          <p:nvPr/>
        </p:nvCxnSpPr>
        <p:spPr>
          <a:xfrm rot="16200000" flipH="1">
            <a:off x="5438775" y="2438400"/>
            <a:ext cx="288925" cy="2378075"/>
          </a:xfrm>
          <a:prstGeom prst="bentConnector3">
            <a:avLst/>
          </a:prstGeom>
          <a:ln w="12700"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5438775" y="4013200"/>
            <a:ext cx="865188" cy="0"/>
          </a:xfrm>
          <a:prstGeom prst="straightConnector1">
            <a:avLst/>
          </a:prstGeom>
          <a:ln w="28575">
            <a:tailEnd type="arrow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3622903" y="4536804"/>
            <a:ext cx="1541948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dirty="0"/>
              <a:t>แผนปฏิบัติการ</a:t>
            </a:r>
          </a:p>
        </p:txBody>
      </p:sp>
      <p:grpSp>
        <p:nvGrpSpPr>
          <p:cNvPr id="11" name="Group 67"/>
          <p:cNvGrpSpPr>
            <a:grpSpLocks/>
          </p:cNvGrpSpPr>
          <p:nvPr/>
        </p:nvGrpSpPr>
        <p:grpSpPr bwMode="auto">
          <a:xfrm>
            <a:off x="6323013" y="4475163"/>
            <a:ext cx="2447925" cy="482600"/>
            <a:chOff x="6012160" y="1255258"/>
            <a:chExt cx="2448272" cy="483283"/>
          </a:xfrm>
        </p:grpSpPr>
        <p:sp>
          <p:nvSpPr>
            <p:cNvPr id="69" name="Oval 68"/>
            <p:cNvSpPr/>
            <p:nvPr/>
          </p:nvSpPr>
          <p:spPr>
            <a:xfrm>
              <a:off x="6012160" y="1255258"/>
              <a:ext cx="936104" cy="48328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1800" b="1" dirty="0" err="1">
                  <a:solidFill>
                    <a:schemeClr val="bg1"/>
                  </a:solidFill>
                </a:rPr>
                <a:t>สนย</a:t>
              </a:r>
              <a:r>
                <a:rPr lang="th-TH" sz="1800" b="1" dirty="0">
                  <a:solidFill>
                    <a:schemeClr val="bg1"/>
                  </a:solidFill>
                </a:rPr>
                <a:t> </a:t>
              </a:r>
              <a:r>
                <a:rPr lang="th-TH" sz="1800" b="1" dirty="0" err="1">
                  <a:solidFill>
                    <a:schemeClr val="bg1"/>
                  </a:solidFill>
                </a:rPr>
                <a:t>สธ</a:t>
              </a:r>
              <a:endParaRPr lang="th-TH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7524328" y="1255258"/>
              <a:ext cx="936104" cy="483283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th-TH" sz="1800" b="1" dirty="0">
                  <a:solidFill>
                    <a:schemeClr val="bg1"/>
                  </a:solidFill>
                </a:rPr>
                <a:t>กรม/</a:t>
              </a:r>
              <a:r>
                <a:rPr lang="th-TH" sz="1800" b="1" dirty="0" err="1">
                  <a:solidFill>
                    <a:schemeClr val="bg1"/>
                  </a:solidFill>
                </a:rPr>
                <a:t>สป</a:t>
              </a:r>
              <a:r>
                <a:rPr lang="th-TH" sz="1800" b="1" dirty="0">
                  <a:solidFill>
                    <a:schemeClr val="bg1"/>
                  </a:solidFill>
                </a:rPr>
                <a:t>.</a:t>
              </a:r>
            </a:p>
          </p:txBody>
        </p:sp>
        <p:cxnSp>
          <p:nvCxnSpPr>
            <p:cNvPr id="71" name="Straight Arrow Connector 70"/>
            <p:cNvCxnSpPr>
              <a:stCxn id="69" idx="6"/>
              <a:endCxn id="70" idx="2"/>
            </p:cNvCxnSpPr>
            <p:nvPr/>
          </p:nvCxnSpPr>
          <p:spPr>
            <a:xfrm>
              <a:off x="6948918" y="1496900"/>
              <a:ext cx="574756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arrow" w="sm" len="sm"/>
              <a:tailEnd type="arrow" w="sm" len="sm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Straight Arrow Connector 72"/>
          <p:cNvCxnSpPr/>
          <p:nvPr/>
        </p:nvCxnSpPr>
        <p:spPr>
          <a:xfrm flipH="1" flipV="1">
            <a:off x="5164138" y="4716463"/>
            <a:ext cx="1158875" cy="0"/>
          </a:xfrm>
          <a:prstGeom prst="straightConnector1">
            <a:avLst/>
          </a:prstGeom>
          <a:ln w="28575">
            <a:tailEnd type="arrow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5" name="Elbow Connector 74"/>
          <p:cNvCxnSpPr/>
          <p:nvPr/>
        </p:nvCxnSpPr>
        <p:spPr>
          <a:xfrm rot="16200000" flipH="1">
            <a:off x="5451475" y="3135313"/>
            <a:ext cx="282575" cy="2397125"/>
          </a:xfrm>
          <a:prstGeom prst="bentConnector3">
            <a:avLst/>
          </a:prstGeom>
          <a:ln w="12700"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3340585" y="5252956"/>
            <a:ext cx="2106584" cy="36004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800" b="1" dirty="0">
                <a:solidFill>
                  <a:schemeClr val="bg1"/>
                </a:solidFill>
              </a:rPr>
              <a:t>แผนตรวจและประเมินผล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3349762" y="5963041"/>
            <a:ext cx="2088231" cy="36004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800" b="1" dirty="0">
                <a:solidFill>
                  <a:schemeClr val="bg1"/>
                </a:solidFill>
              </a:rPr>
              <a:t>คำรับรองการปฏิบัติราชการ</a:t>
            </a:r>
          </a:p>
        </p:txBody>
      </p:sp>
      <p:sp>
        <p:nvSpPr>
          <p:cNvPr id="78" name="Oval 77"/>
          <p:cNvSpPr/>
          <p:nvPr/>
        </p:nvSpPr>
        <p:spPr>
          <a:xfrm>
            <a:off x="916080" y="5191335"/>
            <a:ext cx="936104" cy="48328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800" b="1" dirty="0" err="1"/>
              <a:t>สตป</a:t>
            </a:r>
            <a:r>
              <a:rPr lang="th-TH" sz="1800" b="1" dirty="0"/>
              <a:t>.</a:t>
            </a:r>
          </a:p>
        </p:txBody>
      </p:sp>
      <p:sp>
        <p:nvSpPr>
          <p:cNvPr id="79" name="Oval 78"/>
          <p:cNvSpPr/>
          <p:nvPr/>
        </p:nvSpPr>
        <p:spPr>
          <a:xfrm>
            <a:off x="916080" y="5901420"/>
            <a:ext cx="936104" cy="48328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800" b="1" dirty="0" err="1"/>
              <a:t>กพร</a:t>
            </a:r>
            <a:r>
              <a:rPr lang="th-TH" sz="1800" b="1" dirty="0"/>
              <a:t>.</a:t>
            </a:r>
          </a:p>
        </p:txBody>
      </p:sp>
      <p:cxnSp>
        <p:nvCxnSpPr>
          <p:cNvPr id="81" name="Elbow Connector 80"/>
          <p:cNvCxnSpPr/>
          <p:nvPr/>
        </p:nvCxnSpPr>
        <p:spPr>
          <a:xfrm rot="10800000" flipV="1">
            <a:off x="915988" y="3302000"/>
            <a:ext cx="1747837" cy="2130425"/>
          </a:xfrm>
          <a:prstGeom prst="bentConnector3">
            <a:avLst>
              <a:gd name="adj1" fmla="val 11307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/>
          <p:nvPr/>
        </p:nvCxnSpPr>
        <p:spPr>
          <a:xfrm rot="10800000" flipV="1">
            <a:off x="915988" y="3302000"/>
            <a:ext cx="1747837" cy="2841625"/>
          </a:xfrm>
          <a:prstGeom prst="bentConnector3">
            <a:avLst>
              <a:gd name="adj1" fmla="val 113077"/>
            </a:avLst>
          </a:prstGeom>
          <a:ln w="28575"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/>
          <p:nvPr/>
        </p:nvCxnSpPr>
        <p:spPr>
          <a:xfrm rot="10800000" flipV="1">
            <a:off x="915988" y="4013200"/>
            <a:ext cx="2433637" cy="1419225"/>
          </a:xfrm>
          <a:prstGeom prst="bentConnector3">
            <a:avLst>
              <a:gd name="adj1" fmla="val 109393"/>
            </a:avLst>
          </a:prstGeom>
          <a:ln w="28575">
            <a:tailEnd type="arrow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8" idx="6"/>
            <a:endCxn id="76" idx="1"/>
          </p:cNvCxnSpPr>
          <p:nvPr/>
        </p:nvCxnSpPr>
        <p:spPr>
          <a:xfrm flipV="1">
            <a:off x="1852613" y="5432425"/>
            <a:ext cx="1487487" cy="0"/>
          </a:xfrm>
          <a:prstGeom prst="straightConnector1">
            <a:avLst/>
          </a:prstGeom>
          <a:ln w="28575">
            <a:tailEnd type="arrow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79" idx="6"/>
            <a:endCxn id="77" idx="1"/>
          </p:cNvCxnSpPr>
          <p:nvPr/>
        </p:nvCxnSpPr>
        <p:spPr>
          <a:xfrm flipV="1">
            <a:off x="1852613" y="6143625"/>
            <a:ext cx="1497012" cy="0"/>
          </a:xfrm>
          <a:prstGeom prst="straightConnector1">
            <a:avLst/>
          </a:prstGeom>
          <a:ln w="28575">
            <a:tailEnd type="arrow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71472" y="1928802"/>
          <a:ext cx="8258204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866"/>
                <a:gridCol w="4989338"/>
              </a:tblGrid>
              <a:tr h="858436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</a:p>
                    <a:p>
                      <a:pPr algn="ctr"/>
                      <a:endParaRPr lang="th-TH" sz="2400" dirty="0"/>
                    </a:p>
                  </a:txBody>
                  <a:tcPr marL="186257" marR="186257"/>
                </a:tc>
              </a:tr>
              <a:tr h="912476">
                <a:tc>
                  <a:txBody>
                    <a:bodyPr/>
                    <a:lstStyle/>
                    <a:p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๒.คุณภาพและผลงานการจัดบริการปฐมภูมิ</a:t>
                      </a:r>
                      <a:endParaRPr lang="th-TH" sz="2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๕.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สัดส่วน </a:t>
                      </a:r>
                      <a:r>
                        <a:rPr lang="en-US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OP 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ปฐมภูมิ/รพ.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๖. </a:t>
                      </a:r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อัตราการเข้ารักษาใน รพ.จากโรคหืด (สิทธิ </a:t>
                      </a:r>
                      <a:r>
                        <a:rPr lang="en-US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UC)</a:t>
                      </a:r>
                      <a:endParaRPr lang="th-TH" sz="22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๗. อัตราการรับไว้รักษาไว้ใน รพ.ด้วยโรคเบาหวานที่มีภาวะแทรกซ้อนระยะสั้น (สิทธิ </a:t>
                      </a:r>
                      <a:r>
                        <a:rPr lang="en-US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UC)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๘. อัตราการรับไว้รักษาไว้ใน รพ.ดัวยโรความดันโลหิตสูงหรือภาวะแทรกซ้อนของความดันโลหิตสูง (สิทธิ </a:t>
                      </a:r>
                      <a:r>
                        <a:rPr lang="en-US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UC)</a:t>
                      </a:r>
                    </a:p>
                    <a:p>
                      <a:pPr marL="457200" indent="-457200" algn="l">
                        <a:buNone/>
                      </a:pPr>
                      <a:endParaRPr lang="th-TH" sz="2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h-TH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เกณฑ์คุณภาพและผลงานบริการปฐมภูมิ (</a:t>
            </a:r>
            <a:r>
              <a:rPr lang="en-US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Quality and Outcome </a:t>
            </a:r>
            <a:r>
              <a:rPr lang="en-US" sz="3200" b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Framwork</a:t>
            </a:r>
            <a:r>
              <a:rPr lang="en-US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  QOF)</a:t>
            </a:r>
            <a:br>
              <a:rPr lang="en-US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(๑๓  ตัว)</a:t>
            </a:r>
            <a:endParaRPr lang="th-TH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71472" y="2714620"/>
          <a:ext cx="8258204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866"/>
                <a:gridCol w="4989338"/>
              </a:tblGrid>
              <a:tr h="858436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</a:p>
                    <a:p>
                      <a:pPr algn="ctr"/>
                      <a:endParaRPr lang="th-TH" sz="2400" dirty="0"/>
                    </a:p>
                  </a:txBody>
                  <a:tcPr marL="186257" marR="186257"/>
                </a:tc>
              </a:tr>
              <a:tr h="912476">
                <a:tc>
                  <a:txBody>
                    <a:bodyPr/>
                    <a:lstStyle/>
                    <a:p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๓.คุณภาพและผลงานการพัฒนาองค์กร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เชื่อมโยงระบบบริการ  ระบบส่งต่อ และการบริหารระบบ</a:t>
                      </a:r>
                      <a:endParaRPr lang="th-TH" sz="2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๙.ร้อยละของประชาชนมีหมอใกล้บ้านใกล้ใจดูแล</a:t>
                      </a:r>
                      <a:endParaRPr lang="th-TH" sz="22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๑๐. ร้อยละหน่วยบริการปฐมภูมิผ่านเกณฑ์ขึ้นทะเบียน  </a:t>
                      </a:r>
                    </a:p>
                  </a:txBody>
                  <a:tcPr marL="186257" marR="186257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42" y="774704"/>
            <a:ext cx="8229600" cy="15112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h-TH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เกณฑ์คุณภาพและผลงานบริการปฐมภูมิ (</a:t>
            </a:r>
            <a:r>
              <a:rPr lang="en-US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Quality and Outcome </a:t>
            </a:r>
            <a:r>
              <a:rPr lang="en-US" sz="3200" b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Framwork</a:t>
            </a:r>
            <a:r>
              <a:rPr lang="en-US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  QOF)</a:t>
            </a:r>
            <a:br>
              <a:rPr lang="en-US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(๑๓  ตัว)</a:t>
            </a:r>
            <a:endParaRPr lang="th-TH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71472" y="2428868"/>
          <a:ext cx="8258204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866"/>
                <a:gridCol w="4989338"/>
              </a:tblGrid>
              <a:tr h="858436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</a:p>
                    <a:p>
                      <a:pPr algn="ctr"/>
                      <a:endParaRPr lang="th-TH" sz="2400" dirty="0"/>
                    </a:p>
                  </a:txBody>
                  <a:tcPr marL="186257" marR="186257"/>
                </a:tc>
              </a:tr>
              <a:tr h="912476">
                <a:tc>
                  <a:txBody>
                    <a:bodyPr/>
                    <a:lstStyle/>
                    <a:p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๔.คุณภาพและผลงานของบริการที่จำเป็นตอบสนองปัญหาสุขภาพของประชาชนในพื้นที่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และบริการเสริมในพื้นที่  </a:t>
                      </a:r>
                      <a:endParaRPr lang="th-TH" sz="2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r>
                        <a:rPr lang="th-TH" sz="22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๑๑.มีผลงาน </a:t>
                      </a:r>
                      <a:r>
                        <a:rPr lang="en-US" sz="22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</a:t>
                      </a:r>
                      <a:r>
                        <a:rPr lang="th-TH" sz="22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</a:t>
                      </a:r>
                      <a:r>
                        <a:rPr lang="en-US" sz="22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</a:t>
                      </a:r>
                      <a:r>
                        <a:rPr lang="en-US" sz="2200" b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th-TH" sz="2200" b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อย่างน้อย </a:t>
                      </a:r>
                      <a:r>
                        <a:rPr lang="en-US" sz="2200" b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CUP 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en-US" sz="2200" b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th-TH" sz="2200" b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ละ ๑ </a:t>
                      </a:r>
                      <a:r>
                        <a:rPr lang="th-TH" sz="2200" b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เรื่อง (พื้นที่)</a:t>
                      </a:r>
                      <a:endParaRPr lang="th-TH" sz="2200" b="1" baseline="0" dirty="0" smtClean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200" b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๑๒. ร้อยละของประชาชนอายุ  ๓๕ ปี ขึ้นไป  ได้รับการคัดกรอง</a:t>
                      </a:r>
                      <a:r>
                        <a:rPr lang="th-TH" sz="2200" b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เบาหวาน (พื้นที่)</a:t>
                      </a:r>
                      <a:endParaRPr lang="th-TH" sz="2200" b="1" baseline="0" dirty="0" smtClean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b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๑๓. ร้อยละของประชาชนอายุ  ๓๕ ปี ขึ้นไป  ได้รับการคัดกรองโรคความดันโลหิต</a:t>
                      </a:r>
                      <a:r>
                        <a:rPr lang="th-TH" sz="2200" b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สูง (พื้นที่)</a:t>
                      </a:r>
                      <a:endParaRPr lang="th-TH" sz="2200" b="1" baseline="0" dirty="0" smtClean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endParaRPr lang="th-TH" sz="2200" b="1" baseline="0" dirty="0" smtClean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42" y="774704"/>
            <a:ext cx="8229600" cy="15112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h-TH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เกณฑ์คุณภาพและผลงานบริการปฐมภูมิ (</a:t>
            </a:r>
            <a:r>
              <a:rPr lang="en-US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Quality and Outcome </a:t>
            </a:r>
            <a:r>
              <a:rPr lang="en-US" sz="3200" b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Framwork</a:t>
            </a:r>
            <a:r>
              <a:rPr lang="en-US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  QOF)</a:t>
            </a:r>
            <a:br>
              <a:rPr lang="en-US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(๑๓  ตัว)</a:t>
            </a:r>
            <a:endParaRPr lang="th-TH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71472" y="2057416"/>
          <a:ext cx="8258204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204"/>
              </a:tblGrid>
              <a:tr h="8584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</a:p>
                    <a:p>
                      <a:pPr algn="ctr"/>
                      <a:endParaRPr lang="th-TH" sz="2400" dirty="0"/>
                    </a:p>
                  </a:txBody>
                  <a:tcPr marL="186257" marR="186257"/>
                </a:tc>
              </a:tr>
              <a:tr h="912476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  คุณภาพโรงพยาบาล (</a:t>
                      </a:r>
                      <a:r>
                        <a:rPr lang="en-US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HA)</a:t>
                      </a:r>
                      <a:endParaRPr lang="th-TH" sz="2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</a:t>
                      </a: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คุณภาพของการสั่งยาปฏิชีวนะ</a:t>
                      </a:r>
                      <a:r>
                        <a:rPr lang="th-TH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๒ โรคเป้าหมาย </a:t>
                      </a:r>
                      <a:endParaRPr lang="en-US" sz="24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lang="th-TH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URI/Diarrhea)</a:t>
                      </a:r>
                      <a:endParaRPr lang="th-TH" sz="24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 อัตราความสมบูรณ์ของการบันทึกเวชระเบียน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๔. อัตราผู้ป่วยโรคกล้ามเนื้อหัวใจขาดเลือดเฉียบพลัน ได้รับยาละลายลิ่มเลือด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๕. อัตราผู้ป่วยโรคหลอดเลือดสมองตีบหรือหัวใจอุดตัน  ได้รับการฉีดยา  </a:t>
                      </a:r>
                      <a:endParaRPr lang="th-TH" sz="2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</a:pPr>
            <a:r>
              <a:rPr lang="th-TH" sz="3200" b="1" dirty="0" smtClean="0">
                <a:solidFill>
                  <a:srgbClr val="FF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ตัวชี้วัดเกณฑ์คุณภาพผลงานบริการ</a:t>
            </a:r>
            <a:br>
              <a:rPr lang="th-TH" sz="3200" b="1" dirty="0" smtClean="0">
                <a:solidFill>
                  <a:srgbClr val="FF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solidFill>
                  <a:srgbClr val="FF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หน่วยบริการที่รับการส่งต่อ  </a:t>
            </a:r>
            <a:br>
              <a:rPr lang="th-TH" sz="3200" b="1" dirty="0" smtClean="0">
                <a:solidFill>
                  <a:srgbClr val="FF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solidFill>
                  <a:srgbClr val="FF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(๑๐  ตัว)</a:t>
            </a:r>
            <a:endParaRPr lang="th-TH" sz="3200" b="1" dirty="0">
              <a:solidFill>
                <a:srgbClr val="FF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28638" y="1643050"/>
          <a:ext cx="8258204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204"/>
              </a:tblGrid>
              <a:tr h="8584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</a:p>
                    <a:p>
                      <a:pPr algn="ctr"/>
                      <a:endParaRPr lang="th-TH" sz="2400" dirty="0"/>
                    </a:p>
                  </a:txBody>
                  <a:tcPr marL="186257" marR="186257"/>
                </a:tc>
              </a:tr>
              <a:tr h="912476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๖.  อัตราผู้ป่วยโรคมะเร็งที่ได้รับยาเคมีบำบัด</a:t>
                      </a:r>
                      <a:r>
                        <a:rPr lang="th-TH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โดยหน่วยบริการในจังหวัด</a:t>
                      </a:r>
                      <a:endParaRPr lang="th-TH" sz="2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 algn="l">
                        <a:buNone/>
                      </a:pPr>
                      <a:r>
                        <a:rPr lang="th-TH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๗. </a:t>
                      </a: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อัตราทารกแรกเกิดนำหนัก ๑,๕๐๐-๒,๔๙๙</a:t>
                      </a:r>
                      <a:r>
                        <a:rPr lang="th-TH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กรัม  ที่เสียชีวิต  ภายใน  ๒๘  วัน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๘. อัตราผู้ป่วยโรคจิตเภทและโรคจิตเรื้อรัง  ที่ได้รับบริการผู้ป่วยนิกอย่างต่อเนื่อง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๙. อัตราผู้ป่วยโรคหลอดเลือดสมอง (</a:t>
                      </a:r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Stroke) </a:t>
                      </a:r>
                      <a:r>
                        <a:rPr lang="th-TH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ได้รับบริการกายภาพบำบัด  เพื่อฟื้นฟูก่อนและหลังจำหน่วยใน รพ.อย่างต่อเนื่อง 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๑๐. ร้อยละทารกแรกเกิด น้ำหนักน้อยกว่า ๒,๕๐๐ กรัม </a:t>
                      </a:r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(LBW) </a:t>
                      </a:r>
                      <a:r>
                        <a:rPr lang="th-TH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ไม่เกินร้อยละ ๗</a:t>
                      </a:r>
                      <a:endParaRPr lang="th-TH" sz="2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</a:pPr>
            <a:r>
              <a:rPr lang="th-TH" sz="3200" b="1" dirty="0" smtClean="0">
                <a:solidFill>
                  <a:srgbClr val="FF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ตัวชี้วัดเกณฑ์คุณภาพผลงานบริการ</a:t>
            </a:r>
            <a:br>
              <a:rPr lang="th-TH" sz="3200" b="1" dirty="0" smtClean="0">
                <a:solidFill>
                  <a:srgbClr val="FF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solidFill>
                  <a:srgbClr val="FF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หน่วยบริการที่รับการส่งต่อ  </a:t>
            </a:r>
            <a:br>
              <a:rPr lang="th-TH" sz="3200" b="1" dirty="0" smtClean="0">
                <a:solidFill>
                  <a:srgbClr val="FF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solidFill>
                  <a:srgbClr val="FF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(๑๐  ตัว)</a:t>
            </a:r>
            <a:endParaRPr lang="th-TH" sz="3200" b="1" dirty="0">
              <a:solidFill>
                <a:srgbClr val="FF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192882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ยุทธศาสตร์การพัฒนาจังหวัด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ปีงบประมาณ  ๒๕๕๗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42910" y="1643050"/>
            <a:ext cx="8072494" cy="4786346"/>
          </a:xfrm>
        </p:spPr>
        <p:txBody>
          <a:bodyPr/>
          <a:lstStyle/>
          <a:p>
            <a:pPr algn="l">
              <a:lnSpc>
                <a:spcPct val="80000"/>
              </a:lnSpc>
            </a:pPr>
            <a:endParaRPr lang="th-TH" sz="25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80000"/>
              </a:lnSpc>
            </a:pP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วิสัยทัศน์</a:t>
            </a:r>
            <a:endParaRPr lang="th-TH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“ </a:t>
            </a:r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อยุธยา  นครประวัติศาสตร์  </a:t>
            </a:r>
          </a:p>
          <a:p>
            <a:pPr>
              <a:lnSpc>
                <a:spcPct val="80000"/>
              </a:lnSpc>
            </a:pPr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น่าเที่ยว  น่าอยู่  ก้าวสู่สากล“</a:t>
            </a:r>
          </a:p>
          <a:p>
            <a:pPr>
              <a:lnSpc>
                <a:spcPct val="80000"/>
              </a:lnSpc>
            </a:pPr>
            <a:endParaRPr lang="th-TH" sz="16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80000"/>
              </a:lnSpc>
            </a:pP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เป้าประสงค์รวม</a:t>
            </a:r>
          </a:p>
          <a:p>
            <a:pPr algn="l">
              <a:lnSpc>
                <a:spcPct val="80000"/>
              </a:lnSpc>
            </a:pP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8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๑. เมืองประวัติศาสตร์ที่น่าท่องเที่ยว</a:t>
            </a:r>
          </a:p>
          <a:p>
            <a:pPr algn="l">
              <a:lnSpc>
                <a:spcPct val="80000"/>
              </a:lnSpc>
            </a:pPr>
            <a:r>
              <a:rPr lang="th-TH" sz="28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ระดับสากล</a:t>
            </a:r>
          </a:p>
          <a:p>
            <a:pPr algn="l">
              <a:lnSpc>
                <a:spcPct val="80000"/>
              </a:lnSpc>
            </a:pPr>
            <a:r>
              <a:rPr lang="th-TH" sz="28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๒. ประชาชนมีคุณภาพชีวิตที่ดี</a:t>
            </a:r>
          </a:p>
          <a:p>
            <a:pPr algn="l">
              <a:lnSpc>
                <a:spcPct val="80000"/>
              </a:lnSpc>
            </a:pPr>
            <a:r>
              <a:rPr lang="th-TH" sz="28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๓. ภาคการผลิต  การค้า และบริการเป็นมิตร</a:t>
            </a:r>
          </a:p>
          <a:p>
            <a:pPr algn="l">
              <a:lnSpc>
                <a:spcPct val="80000"/>
              </a:lnSpc>
            </a:pPr>
            <a:r>
              <a:rPr lang="th-TH" sz="28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กับสิ่งแวดล้อม</a:t>
            </a:r>
          </a:p>
          <a:p>
            <a:pPr algn="l">
              <a:lnSpc>
                <a:spcPct val="80000"/>
              </a:lnSpc>
            </a:pPr>
            <a:endParaRPr lang="th-TH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80000"/>
              </a:lnSpc>
            </a:pPr>
            <a:endParaRPr lang="th-TH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80000"/>
              </a:lnSpc>
            </a:pPr>
            <a:endParaRPr lang="th-TH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R="0" algn="r" eaLnBrk="1" hangingPunct="1">
              <a:lnSpc>
                <a:spcPct val="80000"/>
              </a:lnSpc>
            </a:pPr>
            <a:endParaRPr lang="th-TH" sz="25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71472" y="1934542"/>
          <a:ext cx="825820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866"/>
                <a:gridCol w="4989338"/>
              </a:tblGrid>
              <a:tr h="858436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ประเด็นยุทธศาสตร์</a:t>
                      </a:r>
                      <a:endParaRPr lang="th-TH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</a:p>
                    <a:p>
                      <a:pPr algn="ctr"/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 marL="186257" marR="186257"/>
                </a:tc>
              </a:tr>
              <a:tr h="912476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 เพิ่มมูลค่าด้านการท่องเที่ยวทางประวัติศาสตร์</a:t>
                      </a:r>
                      <a:endParaRPr lang="th-TH" sz="2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r>
                        <a:rPr lang="th-TH" sz="2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๑.๑ ร้อยละของการท่องเที่ยวที่เพิ่มขึ้น (ร้อยละ ๕)</a:t>
                      </a:r>
                      <a:endParaRPr lang="th-TH" sz="2200" b="1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  <a:tr h="912476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๒.ยกระดับคุณภาพชีวิตของประชาชน</a:t>
                      </a:r>
                      <a:endParaRPr lang="th-TH" sz="2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r>
                        <a:rPr lang="th-TH" sz="22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๒.๑ ร้อยละความสำเร็จของการพัฒนาโครงสร้างพื้นฐานให้มีมาตรฐาน  เพื่อการเป็นสังคมเมืองน่าอยู่ (ร้อยละ ๑๐)</a:t>
                      </a:r>
                      <a:endParaRPr lang="th-TH" sz="2200" b="1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42" y="703266"/>
            <a:ext cx="8229600" cy="79690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h-TH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ยุทธศาสตร์การพัฒนาจังหวัด ปี ๕๗</a:t>
            </a:r>
            <a:endParaRPr lang="th-TH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71472" y="1714488"/>
          <a:ext cx="8258204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866"/>
                <a:gridCol w="4989338"/>
              </a:tblGrid>
              <a:tr h="858436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ประเด็นยุทธศาสตร์</a:t>
                      </a:r>
                      <a:endParaRPr lang="th-TH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</a:p>
                    <a:p>
                      <a:pPr algn="ctr"/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 marL="186257" marR="186257"/>
                </a:tc>
              </a:tr>
              <a:tr h="912476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 เพิ่มขีดความสามรถในการแข่งขันของสถานประกอบการในจังหวัด</a:t>
                      </a:r>
                      <a:endParaRPr lang="th-TH" sz="2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r>
                        <a:rPr lang="th-TH" sz="2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๓.๑ ร้อยละที่เพิ่มขึ้นของการลงทุนภาคอุตสาหกรรม</a:t>
                      </a:r>
                      <a:r>
                        <a:rPr lang="th-TH" sz="22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การค้าและบริการ (ร้อยละ ๒.</a:t>
                      </a:r>
                      <a:r>
                        <a:rPr lang="th-TH" sz="2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๕)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2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๓.๒ ร้อยละที่เพิ่มขึ้นของโรงงานอุตสาหกรรมที่ใช้เทคโนโลยีสีเขียว (ร้อยละ ๒)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2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๓.๓ ร้อยละที่เพิ่มขึ้นของเกษตรกร/แปลง/ฟาร์ม ที่ผ่านมาตรฐานความปลอดภัยของจังหวัด 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lang="th-TH" sz="22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(ร้อยละ ๕)</a:t>
                      </a:r>
                      <a:endParaRPr lang="th-TH" sz="2200" b="1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42" y="703266"/>
            <a:ext cx="8229600" cy="79690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h-TH" sz="32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ยุทธศาสตร์การพัฒนาจังหวัด ปี ๕๗ (ต่อ)</a:t>
            </a:r>
            <a:endParaRPr lang="th-TH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>
            <a:off x="1547664" y="188640"/>
            <a:ext cx="5692427" cy="648072"/>
          </a:xfrm>
          <a:prstGeom prst="round2Same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ภาพรวม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การจัดทำแผนยุทธศาสตร์ </a:t>
            </a: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 ตัวชี้วัด</a:t>
            </a:r>
          </a:p>
          <a:p>
            <a:pPr algn="ctr">
              <a:defRPr/>
            </a:pP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ด้านสาธารณสุข  จังหวัดพระนครศรีอยุธยา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43174" y="1071547"/>
            <a:ext cx="3643337" cy="571503"/>
          </a:xfrm>
          <a:prstGeom prst="roundRect">
            <a:avLst/>
          </a:prstGeom>
          <a:solidFill>
            <a:srgbClr val="FF00FF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นโยบาย  ยุทธศาสตร์  กระทรวง</a:t>
            </a:r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28794" y="1845422"/>
            <a:ext cx="5429288" cy="369132"/>
          </a:xfrm>
          <a:prstGeom prst="roundRect">
            <a:avLst/>
          </a:prstGeom>
          <a:solidFill>
            <a:srgbClr val="00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8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นโยบาย ยุทธศาสตร์การพัฒนาจังหวัด  </a:t>
            </a:r>
            <a:endParaRPr lang="th-TH" sz="18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000232" y="2484066"/>
            <a:ext cx="5429287" cy="37343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แผนปฏิบัติราชการ ๔ ปี (กระทรวง/จังหวัด)</a:t>
            </a:r>
            <a:endParaRPr lang="th-TH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643042" y="3122708"/>
            <a:ext cx="6000792" cy="44916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วิเคราะห์ปัจจัยภายนอก/ภายใน (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SWOT Analysis)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2143108" y="3832792"/>
            <a:ext cx="4714908" cy="4534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แผนยุทธศาสตร์ด้านสาธารณสุข</a:t>
            </a:r>
            <a:endParaRPr lang="th-TH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2143108" y="4536804"/>
            <a:ext cx="4714908" cy="4638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ถ่ายทอดนโยบาย ยุทธศาสตร์ และตัวชี้วัด</a:t>
            </a:r>
            <a:endParaRPr lang="th-TH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2571736" y="5252956"/>
            <a:ext cx="4071965" cy="39062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แผนปฏิบัติการประจำปี</a:t>
            </a:r>
            <a:endParaRPr lang="th-TH" sz="1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2571736" y="5963040"/>
            <a:ext cx="4143404" cy="39491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คำรับรองการปฏิบัติราชการ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5357850"/>
          </a:xfrm>
          <a:solidFill>
            <a:srgbClr val="00B0F0"/>
          </a:solidFill>
        </p:spPr>
        <p:txBody>
          <a:bodyPr/>
          <a:lstStyle/>
          <a:p>
            <a:r>
              <a:rPr lang="th-TH" sz="6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แผนยุทธศาสตร์</a:t>
            </a:r>
            <a:br>
              <a:rPr lang="th-TH" sz="6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6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ด้านสาธารณสุข</a:t>
            </a:r>
            <a:br>
              <a:rPr lang="th-TH" sz="6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6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6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ปีงบประมาณ </a:t>
            </a:r>
            <a:br>
              <a:rPr lang="th-TH" sz="3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๒๕๕๗ </a:t>
            </a:r>
            <a:r>
              <a:rPr lang="en-US" sz="3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th-TH" sz="3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๒๕๖๐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192882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ยุทธศาสตร์กระทรวงสาธารณสุข</a:t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ปีงบประมาณ  ๒๕๕๗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714348" y="2445488"/>
            <a:ext cx="7772400" cy="3841032"/>
          </a:xfrm>
        </p:spPr>
        <p:txBody>
          <a:bodyPr/>
          <a:lstStyle/>
          <a:p>
            <a:pPr algn="l">
              <a:lnSpc>
                <a:spcPct val="80000"/>
              </a:lnSpc>
            </a:pPr>
            <a:endParaRPr lang="th-TH" sz="25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80000"/>
              </a:lnSpc>
            </a:pP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วิสัยทัศน์</a:t>
            </a:r>
          </a:p>
          <a:p>
            <a:pPr algn="l">
              <a:lnSpc>
                <a:spcPct val="80000"/>
              </a:lnSpc>
            </a:pPr>
            <a:endParaRPr lang="th-TH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80000"/>
              </a:lnSpc>
            </a:pPr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“ ภายในทศวรรษต่อไป  คนไทยจะมีสุขภาพแข็งแรงเพิ่มขึ้น  เพื่อสร้างความเจริญเติบโตทางเศรษฐกิจของประเทศทั้งทางตรงและทางอ้อมอย่างยั่งยืน"</a:t>
            </a:r>
          </a:p>
          <a:p>
            <a:pPr algn="l">
              <a:lnSpc>
                <a:spcPct val="80000"/>
              </a:lnSpc>
            </a:pPr>
            <a:endParaRPr lang="th-TH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R="0" algn="r" eaLnBrk="1" hangingPunct="1">
              <a:lnSpc>
                <a:spcPct val="80000"/>
              </a:lnSpc>
            </a:pPr>
            <a:endParaRPr lang="th-TH" sz="25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38" y="673091"/>
            <a:ext cx="7772400" cy="1470025"/>
          </a:xfrm>
          <a:solidFill>
            <a:srgbClr val="00B0F0"/>
          </a:solidFill>
        </p:spPr>
        <p:txBody>
          <a:bodyPr/>
          <a:lstStyle/>
          <a:p>
            <a:r>
              <a:rPr lang="th-TH" sz="6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วิสัยทัศน์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08075" y="2500314"/>
            <a:ext cx="7549116" cy="3071826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เครือข่ายสุขภาพชั้นนำ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ไร้รอยต่อ สารสนเทศก้าวล้ำ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นำประชาชนสู่สุขภาวะที่ยั่งยืน ในปี ๒๕๖๐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75" y="387339"/>
            <a:ext cx="7772400" cy="1470025"/>
          </a:xfrm>
          <a:solidFill>
            <a:srgbClr val="00B0F0"/>
          </a:solidFill>
        </p:spPr>
        <p:txBody>
          <a:bodyPr/>
          <a:lstStyle/>
          <a:p>
            <a:r>
              <a:rPr lang="th-TH" sz="60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พันธ</a:t>
            </a:r>
            <a:r>
              <a:rPr lang="th-TH" sz="6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กิจ</a:t>
            </a:r>
          </a:p>
        </p:txBody>
      </p:sp>
      <p:sp>
        <p:nvSpPr>
          <p:cNvPr id="4099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42910" y="2143154"/>
            <a:ext cx="8143932" cy="4286242"/>
          </a:xfrm>
        </p:spPr>
        <p:txBody>
          <a:bodyPr/>
          <a:lstStyle/>
          <a:p>
            <a:pPr marL="514350" indent="-514350" algn="l">
              <a:buFont typeface="Arial" charset="0"/>
              <a:buAutoNum type="thaiNumPeriod"/>
            </a:pPr>
            <a:r>
              <a:rPr lang="th-TH" sz="3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จัดทำแผนยุทธศาสตร์ด้านสุขภาพ</a:t>
            </a:r>
          </a:p>
          <a:p>
            <a:pPr marL="514350" indent="-514350" algn="l">
              <a:buFont typeface="Arial" charset="0"/>
              <a:buAutoNum type="thaiNumPeriod"/>
            </a:pPr>
            <a:r>
              <a:rPr lang="th-TH" sz="3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พัฒนาระบบบริการ(ส่งเสริม  ป้องกัน รักษา ฟื้นฟู)</a:t>
            </a:r>
          </a:p>
          <a:p>
            <a:pPr marL="514350" indent="-514350" algn="l">
              <a:buFont typeface="Arial" charset="0"/>
              <a:buAutoNum type="thaiNumPeriod"/>
            </a:pPr>
            <a:r>
              <a:rPr lang="th-TH" sz="3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พัฒนาเครือข่ายหน่วยบริการให้มีคุณภาพมาตรฐานและเสริมสร้างศักยภาพภาคีเครือข่ายในการดูแลสุขภาพ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10" y="458777"/>
            <a:ext cx="7772400" cy="1470025"/>
          </a:xfrm>
          <a:solidFill>
            <a:srgbClr val="00B0F0"/>
          </a:solidFill>
        </p:spPr>
        <p:txBody>
          <a:bodyPr/>
          <a:lstStyle/>
          <a:p>
            <a:r>
              <a:rPr lang="th-TH" sz="60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พันธ</a:t>
            </a:r>
            <a:r>
              <a:rPr lang="th-TH" sz="6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กิจ</a:t>
            </a:r>
          </a:p>
        </p:txBody>
      </p:sp>
      <p:sp>
        <p:nvSpPr>
          <p:cNvPr id="4099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85786" y="2286030"/>
            <a:ext cx="7929618" cy="4214804"/>
          </a:xfrm>
        </p:spPr>
        <p:txBody>
          <a:bodyPr/>
          <a:lstStyle/>
          <a:p>
            <a:pPr marL="514350" indent="-514350" algn="l"/>
            <a:r>
              <a:rPr lang="th-TH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๔.พัฒนาระบบบริหารจัดการที่มีประสิทธิภาพ</a:t>
            </a:r>
          </a:p>
          <a:p>
            <a:pPr marL="514350" indent="-514350" algn="l"/>
            <a:r>
              <a:rPr lang="th-TH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๕.พัฒนาระบบเทคโนโลยีสารสนเทศ</a:t>
            </a:r>
          </a:p>
          <a:p>
            <a:pPr marL="514350" indent="-514350" algn="l"/>
            <a:r>
              <a:rPr lang="th-TH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๖.ส่งเสริมพัฒนาวิชาการและงานวิจัย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38" y="530215"/>
            <a:ext cx="7772400" cy="1470025"/>
          </a:xfrm>
          <a:solidFill>
            <a:srgbClr val="FFFF00"/>
          </a:solidFill>
        </p:spPr>
        <p:txBody>
          <a:bodyPr/>
          <a:lstStyle/>
          <a:p>
            <a:r>
              <a:rPr lang="th-TH" sz="6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14375" y="2357453"/>
            <a:ext cx="7929591" cy="3786191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๑.การบริหารจัดการที่มี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ประสิทธิภาพ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๒.พัฒนาคุณภาพบริการ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๓.พัฒนาเครือข่ายสุขภาพ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4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๔.ประชาชนดูแลสุขภาพตนเองได้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sz="4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38" y="1030281"/>
            <a:ext cx="7772400" cy="1470025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6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ค่านิยมร่วม</a:t>
            </a:r>
          </a:p>
        </p:txBody>
      </p:sp>
      <p:sp>
        <p:nvSpPr>
          <p:cNvPr id="7171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14375" y="3286147"/>
            <a:ext cx="8001029" cy="2285993"/>
          </a:xfrm>
        </p:spPr>
        <p:txBody>
          <a:bodyPr/>
          <a:lstStyle/>
          <a:p>
            <a:r>
              <a:rPr lang="th-TH" sz="4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สามัคคี     มีวินัย   </a:t>
            </a:r>
          </a:p>
          <a:p>
            <a:r>
              <a:rPr lang="th-TH" sz="4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ใส่ใจบริการ     ผสานคุณธรรม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38" y="142855"/>
            <a:ext cx="7772400" cy="500063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SWOT</a:t>
            </a:r>
            <a:endParaRPr lang="th-TH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2875" y="1785938"/>
            <a:ext cx="8858250" cy="50720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dirty="0" smtClean="0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0" y="911225"/>
          <a:ext cx="9144000" cy="7703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5715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</a:t>
                      </a: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ระบบสารสนเทศ/ข้อมูล</a:t>
                      </a:r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 ความสุขในการทำงานบุคลากร</a:t>
                      </a:r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 พัฒนาหน่วยบริการให้มีประสิทธิภาพ คุณภาพ </a:t>
                      </a: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Service Plan , HA ,PCA </a:t>
                      </a:r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 ขาดการบูร</a:t>
                      </a:r>
                      <a:r>
                        <a:rPr lang="th-TH" sz="18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ณา</a:t>
                      </a: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การนโยบายของหน่วยงาน</a:t>
                      </a:r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ระบบการพัฒนาคุณภาพต่อเนื่อง</a:t>
                      </a:r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แผนยุทธศาสตร์นำไปสู่การปฏิบัติไม่ชัดเจน</a:t>
                      </a:r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กระแสสร้างสุขภาพทำให้ประชาชนดูแลสุขภาพดีขึ้น</a:t>
                      </a:r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การเปลี่ยนแปลงจากสังคมชนบทสู่สังคมเมือง</a:t>
                      </a:r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 ผู้บริหารมีนโยบายชัดเจน</a:t>
                      </a:r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 การนำข้อมูลไปใช้</a:t>
                      </a:r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 ทุกภาคส่วนให้ความร่วมมือในการดำเนินงานสาธารณสุขมากขึ้น</a:t>
                      </a:r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 ข้อมูลไม่ได้กลั่นกรองทำให้การสื่อสารสุขภาพผิดเพี้ยนไป</a:t>
                      </a:r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๔.ระบบการทำงานเครือข่าย</a:t>
                      </a:r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๔. ขาดทักษะไอที ภาษา วิจัย</a:t>
                      </a:r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๔. การเข้าถึงข้อมูลของประชาชน ใช้ </a:t>
                      </a: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Social</a:t>
                      </a:r>
                      <a:r>
                        <a:rPr lang="en-US" sz="1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Network </a:t>
                      </a: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รับข้อมูลด้านสุขภาพมากขึ้น </a:t>
                      </a:r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๔. ความเครียด สุขภาพจิตของประชาชน</a:t>
                      </a:r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endParaRPr lang="th-TH" sz="18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๕. ค่านิยมร่วม</a:t>
                      </a:r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๕. เพิ่มการเข้าถึงหลักประกันสุขภาพ 3 กองทุน </a:t>
                      </a:r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๕. การบริโภคอาหาร </a:t>
                      </a: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Fast Food</a:t>
                      </a:r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endParaRPr lang="th-TH" sz="18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๖. การพัฒนารูปแบบการดูแลสุขภาพกลุ่มวัย</a:t>
                      </a:r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38" y="285750"/>
            <a:ext cx="7772400" cy="1470025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ตัวชี้วัดมิติพัฒนาองค์กร </a:t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(รวมทุกประเด็นยุทธศาสตร์)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2875" y="1785938"/>
            <a:ext cx="8858250" cy="50720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214313" y="1714488"/>
          <a:ext cx="8929687" cy="4886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46"/>
                <a:gridCol w="6572241"/>
              </a:tblGrid>
              <a:tr h="71438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Obj.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th-TH" sz="3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428758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พัฒนาองค์กร</a:t>
                      </a:r>
                    </a:p>
                    <a:p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๑.สร้างขวัญกำลังใจ</a:t>
                      </a:r>
                      <a:endParaRPr lang="th-TH" sz="2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th-TH" sz="28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อัตราความ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พึงพอใจและความผาสุกในการทำงานของ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บุคลากรฯ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๒.เสริมสร้างคุณธรรม</a:t>
                      </a:r>
                      <a:endParaRPr lang="th-TH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ร้อยละของหน่วยงาน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มีการประเมินความก้าวหน้าในการปฏิบัติราชการ เป็นธรรม โปร่งใส  ตรวจสอบได้ </a:t>
                      </a:r>
                    </a:p>
                  </a:txBody>
                  <a:tcPr/>
                </a:tc>
              </a:tr>
              <a:tr h="125016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๓.การจัดการแลกเปลี่ยนเรียนรู้(</a:t>
                      </a:r>
                      <a:r>
                        <a:rPr lang="en-US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KM</a:t>
                      </a:r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th-TH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CUP 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มีจำนวนเรื่องที่ทำ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KM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ตามบริบทของพื้นที่ อย่างน้อย ๑ เรื่อง/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CUP</a:t>
                      </a:r>
                      <a:endParaRPr lang="th-TH" sz="28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th-TH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38" y="285750"/>
            <a:ext cx="7772400" cy="1470025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ตัวชี้วัดมิติพัฒนาองค์กร </a:t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(รวมทุกประเด็นยุทธศาสตร์)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2875" y="1785938"/>
            <a:ext cx="8858250" cy="50720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42844" y="1928802"/>
          <a:ext cx="8929718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6572264"/>
              </a:tblGrid>
              <a:tr h="46544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Obj.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381977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พัฒนาองค์กร</a:t>
                      </a:r>
                    </a:p>
                    <a:p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๔.พัฒนาความรู้และสมรรถนะในการทำงานของบุคลากร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AutoNum type="thaiNumPeriod"/>
                      </a:pPr>
                      <a:endParaRPr lang="th-TH" sz="28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indent="-514350">
                        <a:buNone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๔. จำนวนบุคลากรได้รับการอบรม ที่เหมาะสมอย่างน้อยร้อยละ ๘๐ ของกลุ่มเป้าหมาย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๕.จำนวนผลงานวิจัยหรือ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จาก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CUP 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 </a:t>
                      </a:r>
                      <a:r>
                        <a:rPr lang="th-TH" sz="2800" b="1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สสจ.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อย่าง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น้อย ๑ เรื่อง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</a:t>
                      </a:r>
                      <a:endParaRPr lang="th-TH" sz="2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232057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๕.บริหารทรัพยากรบุคคล</a:t>
                      </a:r>
                      <a:endParaRPr lang="th-TH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๖.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ทุกหน่วยงานมีแผนกำลังคนและมีการดำเนินงานตามแผน</a:t>
                      </a:r>
                      <a:endParaRPr lang="th-TH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ชื่อเรื่อง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429684" cy="1470025"/>
          </a:xfrm>
        </p:spPr>
        <p:txBody>
          <a:bodyPr/>
          <a:lstStyle/>
          <a:p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๑.</a:t>
            </a:r>
            <a:b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การบริหารจัดการที่มีประสิทธิภาพ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2875" y="1785938"/>
            <a:ext cx="8858250" cy="50720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42844" y="1643050"/>
          <a:ext cx="8929718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6572264"/>
              </a:tblGrid>
              <a:tr h="53852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Obj.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65877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ประสิทธิภาพ</a:t>
                      </a:r>
                    </a:p>
                    <a:p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 พัฒนาระบบบริหารจัดการความเสี่ยงในองค์กร</a:t>
                      </a:r>
                      <a:endParaRPr lang="th-TH" sz="2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</a:t>
                      </a:r>
                      <a:r>
                        <a:rPr lang="en-US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ระดับความสำเร็จในการจัดทำระบบควบคุมภายใน/ตรวจสอบภายในของหน่วยงาน</a:t>
                      </a:r>
                      <a:endParaRPr lang="th-TH" sz="2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78646">
                <a:tc>
                  <a:txBody>
                    <a:bodyPr/>
                    <a:lstStyle/>
                    <a:p>
                      <a:endParaRPr lang="th-TH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ระดับความสำเร็จของหน่วยบริการที่มีการบริหารการเงินการคลังได้ตามเกณฑ์</a:t>
                      </a:r>
                      <a:endParaRPr lang="th-TH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03288">
                <a:tc>
                  <a:txBody>
                    <a:bodyPr/>
                    <a:lstStyle/>
                    <a:p>
                      <a:endParaRPr lang="th-TH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 ทุก</a:t>
                      </a:r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หน่วยงานมี</a:t>
                      </a:r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ระบบการบริหารจัดการความเสี่ยง</a:t>
                      </a:r>
                      <a:endParaRPr lang="th-TH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ชื่อเรื่อง 1"/>
          <p:cNvSpPr>
            <a:spLocks noGrp="1"/>
          </p:cNvSpPr>
          <p:nvPr>
            <p:ph type="ctrTitle"/>
          </p:nvPr>
        </p:nvSpPr>
        <p:spPr>
          <a:xfrm>
            <a:off x="428596" y="285750"/>
            <a:ext cx="8429684" cy="1470025"/>
          </a:xfrm>
        </p:spPr>
        <p:txBody>
          <a:bodyPr/>
          <a:lstStyle/>
          <a:p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๑.</a:t>
            </a:r>
            <a:b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การบริหารจัดการที่มีประสิทธิภาพ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2875" y="1785938"/>
            <a:ext cx="8858250" cy="50720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214313" y="1857375"/>
          <a:ext cx="8715405" cy="4737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0875"/>
                <a:gridCol w="6414530"/>
              </a:tblGrid>
              <a:tr h="71438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Obj.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ประสิทธิภาพ</a:t>
                      </a:r>
                    </a:p>
                    <a:p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จัดระบบติดตามประเมินผล</a:t>
                      </a:r>
                      <a:endParaRPr lang="th-TH" sz="2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indent="-514350">
                        <a:buNone/>
                      </a:pP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</a:t>
                      </a: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ระดับความสำเร็จของการประเมินผล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การดำเนินงานตามภารกิจของ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หน่วยงาน</a:t>
                      </a: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th-TH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มิติคุณภาพ</a:t>
                      </a:r>
                    </a:p>
                    <a:p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๑.การบริหารจัดการอย่างมี</a:t>
                      </a:r>
                      <a:r>
                        <a:rPr lang="th-TH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ธรร</a:t>
                      </a:r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</a:t>
                      </a:r>
                    </a:p>
                    <a:p>
                      <a:r>
                        <a:rPr lang="th-TH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ภิ</a:t>
                      </a:r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บาล</a:t>
                      </a:r>
                      <a:endParaRPr lang="th-TH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๔.ระดับความสำเร็จของหน่วยงาน</a:t>
                      </a:r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มีการบริหารจัดการอย่างมี</a:t>
                      </a:r>
                      <a:r>
                        <a:rPr lang="th-TH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ธรรมาภิ</a:t>
                      </a:r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บาล</a:t>
                      </a:r>
                      <a:endParaRPr lang="th-TH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192882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ยุทธศาสตร์กระทรวงสาธารณสุข</a:t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ปีงบประมาณ  ๒๕๕๗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714348" y="2445488"/>
            <a:ext cx="7772400" cy="3841032"/>
          </a:xfrm>
        </p:spPr>
        <p:txBody>
          <a:bodyPr/>
          <a:lstStyle/>
          <a:p>
            <a:pPr algn="l">
              <a:lnSpc>
                <a:spcPct val="80000"/>
              </a:lnSpc>
            </a:pPr>
            <a:endParaRPr lang="th-TH" sz="25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80000"/>
              </a:lnSpc>
            </a:pP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เป้าหมายระยะ  ๑๐  ปี</a:t>
            </a:r>
          </a:p>
          <a:p>
            <a:pPr algn="l">
              <a:lnSpc>
                <a:spcPct val="80000"/>
              </a:lnSpc>
            </a:pPr>
            <a:endParaRPr lang="th-TH" sz="20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lnSpc>
                <a:spcPct val="80000"/>
              </a:lnSpc>
            </a:pPr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๑. อายุคาดเฉลี่ยเมื่อแรกเกิด  </a:t>
            </a:r>
          </a:p>
          <a:p>
            <a:pPr algn="l">
              <a:lnSpc>
                <a:spcPct val="80000"/>
              </a:lnSpc>
            </a:pPr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ไม่น้อยกว่า  ๘๐  ปี</a:t>
            </a:r>
          </a:p>
          <a:p>
            <a:pPr algn="l">
              <a:lnSpc>
                <a:spcPct val="80000"/>
              </a:lnSpc>
            </a:pPr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๒.อายุคาดเฉลี่ยของการมีสุขภาพดี</a:t>
            </a:r>
          </a:p>
          <a:p>
            <a:pPr algn="l">
              <a:lnSpc>
                <a:spcPct val="80000"/>
              </a:lnSpc>
            </a:pPr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ไม่น้อยกว่า  ๗๒  ปี</a:t>
            </a:r>
          </a:p>
          <a:p>
            <a:pPr algn="l">
              <a:lnSpc>
                <a:spcPct val="80000"/>
              </a:lnSpc>
            </a:pPr>
            <a:endParaRPr lang="th-TH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R="0" algn="r" eaLnBrk="1" hangingPunct="1">
              <a:lnSpc>
                <a:spcPct val="80000"/>
              </a:lnSpc>
            </a:pPr>
            <a:endParaRPr lang="th-TH" sz="250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ชื่อเรื่อง 1"/>
          <p:cNvSpPr>
            <a:spLocks noGrp="1"/>
          </p:cNvSpPr>
          <p:nvPr>
            <p:ph type="ctrTitle"/>
          </p:nvPr>
        </p:nvSpPr>
        <p:spPr>
          <a:xfrm>
            <a:off x="285720" y="142852"/>
            <a:ext cx="8572560" cy="1470025"/>
          </a:xfrm>
        </p:spPr>
        <p:txBody>
          <a:bodyPr/>
          <a:lstStyle/>
          <a:p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๑.</a:t>
            </a:r>
            <a:b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การบริหารจัดการที่มีประสิทธิภาพ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2875" y="1785938"/>
            <a:ext cx="8858250" cy="50720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214313" y="1643050"/>
          <a:ext cx="8929718" cy="5134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6572264"/>
              </a:tblGrid>
              <a:tr h="71438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Obj.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ประสิทธิผล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๑.หน่วยงานมีทรัพยากรที่เหมาะสม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๕.</a:t>
                      </a:r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ทุกหน่วยงานมีการบริหารทรัพยากรบุคคล</a:t>
                      </a:r>
                    </a:p>
                    <a:p>
                      <a:endParaRPr lang="th-TH" sz="2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endParaRPr lang="th-TH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๖. </a:t>
                      </a:r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หน่วยงานมีการบริหารจัดการด้านวัสดุอุปกรณ์/ครุภัณฑ์การแพทย์/เวชภัณฑ์ยา/เวชภัณฑ์ที่ไม่ใช่ยา</a:t>
                      </a:r>
                    </a:p>
                  </a:txBody>
                  <a:tcPr/>
                </a:tc>
              </a:tr>
              <a:tr h="1250160">
                <a:tc>
                  <a:txBody>
                    <a:bodyPr/>
                    <a:lstStyle/>
                    <a:p>
                      <a:endParaRPr lang="th-TH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๗. </a:t>
                      </a: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ทุกหน่วยบริการมีการบริหารการเงินการคลังได้ตามเกณฑ์(ของจังหวัด)</a:t>
                      </a:r>
                      <a:endParaRPr lang="th-TH" sz="2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38" y="285750"/>
            <a:ext cx="7772400" cy="1470025"/>
          </a:xfrm>
        </p:spPr>
        <p:txBody>
          <a:bodyPr/>
          <a:lstStyle/>
          <a:p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๒.</a:t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พัฒนาคุณภาพบริการ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2875" y="1785938"/>
            <a:ext cx="8858250" cy="50720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71406" y="1785926"/>
          <a:ext cx="8929687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46"/>
                <a:gridCol w="6572241"/>
              </a:tblGrid>
              <a:tr h="55125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Obj.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7423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ประสิทธิภาพ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๑.ระบบส่งต่อสอดคล้องตาม </a:t>
                      </a:r>
                      <a:r>
                        <a:rPr lang="en-US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Service Plan</a:t>
                      </a:r>
                      <a:endParaRPr lang="th-TH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 ทุกหน่วยบริการมีระบบส่งต่อที่สอดคล้องตาม </a:t>
                      </a:r>
                      <a:r>
                        <a:rPr lang="en-US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Service Plan (</a:t>
                      </a: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ลดความแออัด, ลดการรอคอย)</a:t>
                      </a:r>
                      <a:endParaRPr lang="th-TH" sz="2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742344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พัฒนาสารสนเทศ/วิเคราะห์นำข้อมูลไปใช้</a:t>
                      </a:r>
                      <a:endParaRPr lang="th-TH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ระดับความสำเร็จของการพัฒนาฐานข้อมูลสุขภาพ(</a:t>
                      </a:r>
                      <a:r>
                        <a:rPr lang="en-US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data center, 43 </a:t>
                      </a:r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แฟ้ม)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38" y="285750"/>
            <a:ext cx="7772400" cy="1470025"/>
          </a:xfrm>
        </p:spPr>
        <p:txBody>
          <a:bodyPr/>
          <a:lstStyle/>
          <a:p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๒.</a:t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พัฒนาคุณภาพบริการ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2875" y="1785938"/>
            <a:ext cx="8858250" cy="50720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42907" y="1857375"/>
          <a:ext cx="8929687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46"/>
                <a:gridCol w="6572241"/>
              </a:tblGrid>
              <a:tr h="48758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Obj.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0937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มิติคุณภาพ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 หน่วยบริการผ่านเกณฑ์คุณภาพ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AutoNum type="thaiNumPeriod"/>
                      </a:pPr>
                      <a:endParaRPr lang="th-TH" sz="2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indent="-514350">
                        <a:buNone/>
                      </a:pP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 ระดับความสำเร็จของการพัฒนาคุณภาพหน่วยบริการของเครือข่ายระดับอำเภอ (</a:t>
                      </a:r>
                      <a:r>
                        <a:rPr lang="en-US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HA, PCA)</a:t>
                      </a:r>
                      <a:endParaRPr lang="th-TH" sz="2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indent="-514350">
                        <a:buNone/>
                      </a:pP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๔.ระดับความสำเร็จของการพัฒนาบุคลากรคุณภาพเครือข่ายระดับอำเภอ</a:t>
                      </a:r>
                      <a:endParaRPr lang="th-TH" sz="2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290659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พัฒนาระบบส่งต่อที่ไร้รอยต่อ</a:t>
                      </a:r>
                      <a:endParaRPr lang="th-TH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๕. ร้อยละของการถูกปฏิเสธการส่งต่อ ลดลง (</a:t>
                      </a:r>
                      <a:r>
                        <a:rPr lang="en-US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Step Up/Step down)</a:t>
                      </a:r>
                      <a:endParaRPr lang="th-TH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38" y="214298"/>
            <a:ext cx="7772400" cy="1143000"/>
          </a:xfrm>
        </p:spPr>
        <p:txBody>
          <a:bodyPr/>
          <a:lstStyle/>
          <a:p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๒. </a:t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พัฒนาคุณภาพบริการ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2875" y="1785938"/>
            <a:ext cx="8858250" cy="50720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71438" y="1571612"/>
          <a:ext cx="8929718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6572264"/>
              </a:tblGrid>
              <a:tr h="57866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Obj.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th-TH" sz="3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1426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ประสิทธิผล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 ประชาชนป่วย / ตายด้วยโรคที่ป้องกันได้ลดลง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AutoNum type="thaiNumPeriod"/>
                      </a:pPr>
                      <a:endParaRPr lang="th-TH" sz="2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indent="-514350">
                        <a:buNone/>
                      </a:pP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๖. อัตราป่วยด้วย</a:t>
                      </a: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โรคเบาหวานรายใหม่จากกลุ่มเสี่ยงลดลง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๗.อัตราป่วยด้วยโรคความดันโลหิตสูง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</a:t>
                      </a: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รายใหม่จากกลุ่มเสี่ยงลดลง</a:t>
                      </a:r>
                      <a:endParaRPr lang="th-TH" sz="2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indent="-514350">
                        <a:buNone/>
                      </a:pP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๘.</a:t>
                      </a: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</a:t>
                      </a: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ตายจากโรคหลอดเลือดหัวใจลดลง</a:t>
                      </a:r>
                      <a:endParaRPr lang="th-TH" sz="2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indent="-514350">
                        <a:buNone/>
                      </a:pP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๙.</a:t>
                      </a: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อัตราตาย</a:t>
                      </a: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ด้วยโรคแทรกซ้อนหลอดเลือดสมองลดลง</a:t>
                      </a:r>
                    </a:p>
                    <a:p>
                      <a:pPr marL="514350" indent="-514350">
                        <a:buNone/>
                      </a:pPr>
                      <a:endParaRPr lang="th-TH" sz="2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38" y="214298"/>
            <a:ext cx="7772400" cy="1143000"/>
          </a:xfrm>
        </p:spPr>
        <p:txBody>
          <a:bodyPr/>
          <a:lstStyle/>
          <a:p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๒. </a:t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พัฒนาคุณภาพบริการ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2875" y="1785938"/>
            <a:ext cx="8858250" cy="50720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71438" y="1643050"/>
          <a:ext cx="8929718" cy="4721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6572264"/>
              </a:tblGrid>
              <a:tr h="578668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</a:t>
                      </a:r>
                      <a:endParaRPr lang="th-TH" sz="3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th-TH" sz="3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41426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ประสิทธิผล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 ประชาชนป่วย / ตายด้วยโรคที่ป้องกันได้ลดลง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AutoNum type="thaiNumPeriod"/>
                      </a:pPr>
                      <a:endParaRPr lang="th-TH" sz="2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indent="-514350">
                        <a:buNone/>
                      </a:pP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๑๑.</a:t>
                      </a: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อัตราตายด้วย</a:t>
                      </a: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โรคมะเร็ง (ตับ,เต้านม, ปากมดลูก)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ลดลง</a:t>
                      </a:r>
                      <a:endParaRPr lang="th-TH" sz="2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indent="-514350">
                        <a:buNone/>
                      </a:pP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๑๒.</a:t>
                      </a: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อัตราป่วยด้วยโรคที่ป้องกันได้ด้วยวัคซีน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ไม่เกิดขึ้น (หัด, หัดเยอรมัน,โปลิโอ, ไข้สมองอักเสบ,คอตีบ,ไอกรน, บาดทะยักเด็กแรกเกิด)</a:t>
                      </a:r>
                    </a:p>
                    <a:p>
                      <a:pPr marL="514350" indent="-514350">
                        <a:buNone/>
                      </a:pPr>
                      <a:endParaRPr lang="th-TH" sz="2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38" y="428604"/>
            <a:ext cx="7772400" cy="1714512"/>
          </a:xfrm>
        </p:spPr>
        <p:txBody>
          <a:bodyPr/>
          <a:lstStyle/>
          <a:p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๒. </a:t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พัฒนาคุณภาพบริการ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2875" y="2286004"/>
            <a:ext cx="8858250" cy="450058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42876" y="2259342"/>
          <a:ext cx="8929718" cy="3884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6572264"/>
              </a:tblGrid>
              <a:tr h="714382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428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ประสิทธิผล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ภาวะคุกคามสุขภาพลดลง</a:t>
                      </a:r>
                      <a:endParaRPr lang="th-TH" sz="2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๑๓.</a:t>
                      </a: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ร้อยละของข้อร้องเรียนด้านผลิตภัณฑ์สุขภาพได้รับการแก้ไข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๑๔.ระดับความสำเร็จของการดำเนินงานอาหารผลอดภัย  เพื่อคุ้มครองผู้บริโภคด้านสุขภาพ</a:t>
                      </a:r>
                      <a:endParaRPr lang="th-TH" sz="28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indent="-514350">
                        <a:buNone/>
                      </a:pPr>
                      <a:endParaRPr lang="th-TH" sz="2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ชื่อเรื่อง 1"/>
          <p:cNvSpPr>
            <a:spLocks noGrp="1"/>
          </p:cNvSpPr>
          <p:nvPr>
            <p:ph type="ctrTitle"/>
          </p:nvPr>
        </p:nvSpPr>
        <p:spPr>
          <a:xfrm>
            <a:off x="571500" y="142860"/>
            <a:ext cx="7772400" cy="1143000"/>
          </a:xfrm>
        </p:spPr>
        <p:txBody>
          <a:bodyPr/>
          <a:lstStyle/>
          <a:p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๓</a:t>
            </a:r>
            <a:b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พัฒนาเครือข่ายสุขภาพ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2875" y="1785938"/>
            <a:ext cx="8858250" cy="50720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42876" y="1317895"/>
          <a:ext cx="8786842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734"/>
                <a:gridCol w="6467108"/>
              </a:tblGrid>
              <a:tr h="485459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844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ประสิทธิภาพ</a:t>
                      </a: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๑.ส่งเสริมให้</a:t>
                      </a: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เครือข่ายสุขภาพ</a:t>
                      </a: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อำเภอมีส่วนร่วม</a:t>
                      </a: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(พัฒนาระบบ</a:t>
                      </a:r>
                      <a:r>
                        <a:rPr lang="en-US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DHS</a:t>
                      </a: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AutoNum type="arabicPeriod"/>
                      </a:pPr>
                      <a:endParaRPr lang="th-TH" sz="2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indent="-514350" algn="l">
                        <a:buNone/>
                      </a:pP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๑.ร้อยละของ </a:t>
                      </a:r>
                      <a:r>
                        <a:rPr lang="en-US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CUP </a:t>
                      </a: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มีการดำเนินงานเครือข่ายสุขภาพระดับอำเภอแบบมีส่วนร่วม (</a:t>
                      </a:r>
                      <a:r>
                        <a:rPr lang="en-US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DHS</a:t>
                      </a: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</a:p>
                    <a:p>
                      <a:pPr marL="514350" indent="-514350" algn="l">
                        <a:buNone/>
                      </a:pPr>
                      <a:endParaRPr lang="th-TH" sz="2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799053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มิติคุณภาพ</a:t>
                      </a:r>
                    </a:p>
                    <a:p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๑.เครือข่ายสุขภาพมีคุณภาพ(ระดับ</a:t>
                      </a:r>
                      <a:r>
                        <a:rPr lang="en-US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Zone </a:t>
                      </a: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๔ โซน)</a:t>
                      </a:r>
                      <a:endParaRPr lang="th-TH" sz="2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</a:t>
                      </a: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ระดับความสำเร็จของการบริหารจัดการทรัพยากรร่วมกันในระดับโซน(</a:t>
                      </a:r>
                      <a:r>
                        <a:rPr lang="en-US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Health Board) </a:t>
                      </a: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(คน  เงิน  วัสดุ เวชภัณฑ์)</a:t>
                      </a:r>
                    </a:p>
                    <a:p>
                      <a:pPr marL="514350" indent="-514350">
                        <a:buNone/>
                      </a:pPr>
                      <a:endParaRPr lang="th-TH" sz="2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38" y="428612"/>
            <a:ext cx="7772400" cy="1143000"/>
          </a:xfrm>
        </p:spPr>
        <p:txBody>
          <a:bodyPr/>
          <a:lstStyle/>
          <a:p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๓.</a:t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พัฒนาเครือข่ายสุขภาพ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2875" y="1785938"/>
            <a:ext cx="8858250" cy="50720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71406" y="2066938"/>
          <a:ext cx="8929687" cy="4219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46"/>
                <a:gridCol w="6572241"/>
              </a:tblGrid>
              <a:tr h="714382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ประสิทธิผล</a:t>
                      </a:r>
                    </a:p>
                    <a:p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 เครือข่ายเข้มแข็ง(</a:t>
                      </a:r>
                      <a:r>
                        <a:rPr lang="en-US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PHS) (</a:t>
                      </a: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ข้ามโซน/ระดับจังหวัด)</a:t>
                      </a:r>
                      <a:endParaRPr lang="th-TH" sz="2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AutoNum type="thaiNumPeriod"/>
                      </a:pPr>
                      <a:endParaRPr lang="th-TH" sz="2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indent="-514350">
                        <a:buNone/>
                      </a:pP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 ระบบสารสนเทศฐานเดียวทั้งจังหวัด(ข้อมูลเดียวรู้ทุกระดับหน่วยบริการ)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๔.ระดับความสำเร็จของการบริหารจัดการทรัพยากรร่วมกันใน</a:t>
                      </a: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ระดับโซน(</a:t>
                      </a: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คน  เงิน  วัสดุ เวชภัณฑ์)ภายใต้คณะกรรมการจังหวัด (</a:t>
                      </a:r>
                      <a:r>
                        <a:rPr lang="en-US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Health Board)</a:t>
                      </a:r>
                      <a:endParaRPr lang="th-TH" sz="2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38" y="28575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๔.</a:t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ประชาชนดูแลสุขภาพตนเองได้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2875" y="1785938"/>
            <a:ext cx="8858250" cy="50720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71406" y="1571612"/>
          <a:ext cx="8929718" cy="5255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6572264"/>
              </a:tblGrid>
              <a:tr h="714382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ประสิทธิภาพ</a:t>
                      </a:r>
                    </a:p>
                    <a:p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 พัฒนาศักยภาพคนในชุมชน</a:t>
                      </a:r>
                      <a:endParaRPr lang="th-TH" sz="2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AutoNum type="thaiNumPeriod"/>
                      </a:pPr>
                      <a:endParaRPr lang="th-TH" sz="2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indent="-514350">
                        <a:buNone/>
                      </a:pP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๕. ร้อย</a:t>
                      </a: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ละ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๘๐ ของแกนนำครอบครัวในหมู่บ้านเป้าหมายได้รับการอบรม (๑ หมู่/ตำบล)</a:t>
                      </a:r>
                      <a:endParaRPr lang="th-TH" sz="2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สร้างแกนนำครอบครัวในชุมชน</a:t>
                      </a:r>
                      <a:endParaRPr lang="th-TH" sz="2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๖.หมู่บ้าน</a:t>
                      </a: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ต้นแบบในการจัดการสุขภาพปีละ ๑ หมู่/ตำบล</a:t>
                      </a: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 การสื่อสารข้อมูลสุขภาพสู่ชุมชน</a:t>
                      </a:r>
                      <a:endParaRPr lang="th-TH" sz="2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None/>
                      </a:pP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๗. </a:t>
                      </a: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จำนวนศูนย์เรียนรู้กองทุนสุขภาพตำบล (๑ อำเภอ/  ๑ กองทุน)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38" y="285750"/>
            <a:ext cx="7772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๔.</a:t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ประชาชนดูแลสุขภาพตนเองได้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2875" y="1785938"/>
            <a:ext cx="8858250" cy="50720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h-TH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42844" y="1500174"/>
          <a:ext cx="8929718" cy="5164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6572264"/>
              </a:tblGrid>
              <a:tr h="714382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th-TH" sz="3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มิติคุณภาพ</a:t>
                      </a:r>
                    </a:p>
                    <a:p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 ประชาชนมีศักยภาพในการดูแลตนเอง</a:t>
                      </a:r>
                      <a:endParaRPr lang="th-TH" sz="2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AutoNum type="thaiNumPeriod"/>
                      </a:pPr>
                      <a:endParaRPr lang="th-TH" sz="2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indent="-514350">
                        <a:buNone/>
                      </a:pP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๘. </a:t>
                      </a: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ร้อยละของหมู่บ้านสร้างเสริมสุขภาพ</a:t>
                      </a: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๓ อ. ๒ ส. (๑ หมู่/ ตำบล)</a:t>
                      </a:r>
                      <a:endParaRPr lang="th-TH" sz="2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ประสิทธิผล</a:t>
                      </a:r>
                    </a:p>
                    <a:p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 ประชาชนมีพฤติกรรมสุขภาพที่เหมาะสม</a:t>
                      </a:r>
                      <a:endParaRPr lang="th-TH" sz="2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AutoNum type="thaiNumPeriod"/>
                      </a:pPr>
                      <a:endParaRPr lang="th-TH" sz="2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14350" indent="-514350">
                        <a:buNone/>
                      </a:pP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๙.ร้อย</a:t>
                      </a:r>
                      <a:r>
                        <a:rPr lang="th-TH" sz="2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ละของประชาชนมีพฤติกรรมสุขภาพตามหลัก 3 อ 2 ส เพิ่มขึ้น 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th-TH" sz="2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(ร้อยละ ๒๐) </a:t>
                      </a:r>
                      <a:endParaRPr lang="th-TH" sz="28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257176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ตัวชี้วัดนโยบาย</a:t>
            </a:r>
            <a:b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กระทรวงสาธารณสุข</a:t>
            </a:r>
            <a: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ปีงบประมาณ  ๒๕๕๗</a:t>
            </a:r>
            <a:endParaRPr lang="th-TH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Moonlight Bea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57200"/>
            <a:ext cx="91440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200400" y="2362200"/>
            <a:ext cx="2438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th-TH" sz="6000" b="1">
                <a:solidFill>
                  <a:srgbClr val="FF00FF"/>
                </a:solidFill>
                <a:cs typeface="KodchiangUPC" pitchFamily="18" charset="-34"/>
              </a:rPr>
              <a:t>  </a:t>
            </a:r>
            <a:r>
              <a:rPr lang="th-TH" sz="6000" b="1">
                <a:solidFill>
                  <a:srgbClr val="FFFF00"/>
                </a:solidFill>
                <a:cs typeface="KodchiangUPC" pitchFamily="18" charset="-34"/>
              </a:rPr>
              <a:t>ส วั ส ดี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2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512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71472" y="1555458"/>
          <a:ext cx="825820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866"/>
                <a:gridCol w="4989338"/>
              </a:tblGrid>
              <a:tr h="858436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กลุ่มวัย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</a:p>
                    <a:p>
                      <a:pPr algn="ctr"/>
                      <a:endParaRPr lang="th-TH" sz="2400" dirty="0"/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กลุ่มเด็กปฐมวัย ๐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๕ ปี / สตรี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๑.อัตราส่วนมารดาตาย (ไม่เกิน ๑๕ ต่อ</a:t>
                      </a:r>
                    </a:p>
                    <a:p>
                      <a:pPr algn="l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เกิดมีชีพ)</a:t>
                      </a:r>
                    </a:p>
                    <a:p>
                      <a:pPr algn="l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ร้อยละของเด็กที่มีพัฒนาการ</a:t>
                      </a:r>
                    </a:p>
                    <a:p>
                      <a:pPr algn="l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(ร้อยละ ๘๕)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กลุ่มวัยเรียน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(๕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๑๔ ปี)</a:t>
                      </a:r>
                      <a:endParaRPr lang="th-TH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๓.เด็กนักเรียนมีภาวะอ้วน (ไม่เกินร้อยละ</a:t>
                      </a:r>
                    </a:p>
                    <a:p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๑๕)</a:t>
                      </a:r>
                    </a:p>
                    <a:p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๔. เด็กไทยมีความฉลาดทางสติปัญญา</a:t>
                      </a:r>
                    </a:p>
                    <a:p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เฉลี่ย (ไม่น้อยกว่า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๑๐๐)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  <a:tr h="15688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 กลุ่มวัยรุ่น/นักศึกษา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u="non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(๑๕</a:t>
                      </a:r>
                      <a:r>
                        <a:rPr lang="en-US" sz="2000" b="1" u="non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2000" b="1" u="none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๒๑ ปี)</a:t>
                      </a:r>
                      <a:endParaRPr lang="th-TH" sz="2000" b="1" u="none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๕.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อัตราคลอดในมารดาอายุ ๑๕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๑๙ ปี</a:t>
                      </a:r>
                    </a:p>
                    <a:p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(ไม่เกินร้อยละ ๕๐)</a:t>
                      </a:r>
                      <a:endParaRPr lang="th-TH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๖. ความชุกของผู้บริโภคเครื่องดื่ม </a:t>
                      </a:r>
                    </a:p>
                    <a:p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แอลกอฮอล์ในประชากร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๑๕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๑๙ ปี </a:t>
                      </a:r>
                    </a:p>
                    <a:p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(ไม่เกินร้อยละ ๑๓)</a:t>
                      </a:r>
                    </a:p>
                  </a:txBody>
                  <a:tcPr marL="186257" marR="186257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ยุทธศาสตร์ที่ ๑</a:t>
            </a:r>
            <a:b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พัฒนาสุขภาพตามกลุ่มวัย (๑๐ ตัว)</a:t>
            </a:r>
            <a:endParaRPr lang="th-TH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71472" y="1704042"/>
          <a:ext cx="8258204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866"/>
                <a:gridCol w="4989338"/>
              </a:tblGrid>
              <a:tr h="858436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กลุ่มวัย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</a:p>
                    <a:p>
                      <a:pPr algn="ctr"/>
                      <a:endParaRPr lang="th-TH" sz="2400" dirty="0"/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๔.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กลุ่มวัยทำงาน </a:t>
                      </a:r>
                    </a:p>
                    <a:p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(๑๕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– 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๑๙ ปี)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๗.อัตราตายจากอุบัติเหตุทางถนน </a:t>
                      </a:r>
                    </a:p>
                    <a:p>
                      <a:pPr algn="l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(ไม่เกิน ๒๐ ต่อแสนประชากร)</a:t>
                      </a:r>
                    </a:p>
                    <a:p>
                      <a:pPr algn="l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๘. อัตราตายจากโรคหลอดเลือดหัวใจ </a:t>
                      </a:r>
                    </a:p>
                    <a:p>
                      <a:pPr algn="l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(ไม่เกิน ๒๓ ต่อแสนประชากร) 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๕. กลุ่มผู้สูงอายุ</a:t>
                      </a:r>
                      <a:endParaRPr lang="th-TH" sz="20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(๖๐ ปีขึ้นไป)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และผู้พิการ</a:t>
                      </a:r>
                      <a:endParaRPr lang="th-TH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๙. อัตราตายจากโรคหลอดเลือดสมอง</a:t>
                      </a:r>
                    </a:p>
                    <a:p>
                      <a:pPr algn="l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ในผู้สูงอายุ  (ไม่เกิน ๑๗๐ ต่อแสน</a:t>
                      </a:r>
                    </a:p>
                    <a:p>
                      <a:pPr algn="l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ประชากร) </a:t>
                      </a:r>
                    </a:p>
                    <a:p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๑๐. คนพิการด้านการเคลื่อนไหว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(ขาขาด)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ได้รับบริการครบถ้วน </a:t>
                      </a:r>
                    </a:p>
                    <a:p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(ร้อยละ ๑๐๐ ภายใน ๓ ปี)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  <a:tr h="330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u="none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endParaRPr lang="th-TH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ยุทธศาสตร์ที่ ๑</a:t>
            </a:r>
            <a:b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พัฒนาสุขภาพตามกลุ่มวัย (๑๐ ตัว)</a:t>
            </a:r>
            <a:endParaRPr lang="th-TH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71472" y="1555458"/>
          <a:ext cx="8258204" cy="4973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866"/>
                <a:gridCol w="4989338"/>
              </a:tblGrid>
              <a:tr h="858436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การเข้าถึงบริการ</a:t>
                      </a:r>
                      <a:endParaRPr lang="th-TH" sz="2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๑.ร้อยละของผู้ป่วยนอกได้รับบริการ</a:t>
                      </a: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แพทย์แผนไทยฯ (ร้อยละ ๑๖)</a:t>
                      </a: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๒. ลดความแออัดและระยะเวลา</a:t>
                      </a:r>
                      <a:endParaRPr lang="en-US" sz="2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r>
                        <a:rPr lang="en-US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รอคอย</a:t>
                      </a: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๓.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จำนวนการส่งต่อผู้ป่วยนอกเขต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บริการลดลง (ร้อยละ ๕๐)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๔. ร้อยละของผู้ป่วยโรคกล้ามหัวใจ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ขาดเลือดเฉียบพลัน ได้รับยา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ละลายลิ่มเลือด/ขยายหลอดเลือด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(ร้อยละ ๗๐)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๕. ร้อยละของผู้ป่วยซึมเศร้าเข้าถึง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บริการ(ร้อยละ ๓๑)</a:t>
                      </a:r>
                      <a:endParaRPr lang="th-TH" sz="2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ยุทธศาสตร์ที่ ๒</a:t>
            </a:r>
            <a:b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พัฒนาและจัดบริการที่มีคุณภาพมาตรฐานฯ </a:t>
            </a:r>
            <a:b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(๒๖ ตัว)</a:t>
            </a:r>
            <a:endParaRPr lang="th-TH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71472" y="1555458"/>
          <a:ext cx="8258204" cy="4302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866"/>
                <a:gridCol w="4989338"/>
              </a:tblGrid>
              <a:tr h="858436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</a:p>
                  </a:txBody>
                  <a:tcPr marL="186257" marR="186257"/>
                </a:tc>
              </a:tr>
              <a:tr h="1272854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คุณภาพบริการ</a:t>
                      </a:r>
                      <a:endParaRPr lang="th-TH" sz="2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๖.ร้อยละของบริการ </a:t>
                      </a:r>
                      <a:r>
                        <a:rPr lang="en-US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ANC </a:t>
                      </a:r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</a:t>
                      </a:r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(ร้อยละ ๗๐)</a:t>
                      </a: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๗. ร้อยละของห้องคลอดคุณภาพ</a:t>
                      </a: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(ร้อยละ ๗๐)</a:t>
                      </a:r>
                    </a:p>
                    <a:p>
                      <a:pPr algn="l"/>
                      <a:r>
                        <a:rPr lang="th-TH" sz="2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๘.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ร้อยละของ </a:t>
                      </a:r>
                      <a:r>
                        <a:rPr lang="en-US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WCC 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 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(ร้อยละ ๗๐)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๙. ร้อยละศูนย์เด็กเล็กคุณภาพ  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(ร้อยละ ๗๐)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๑๐. ร้อยละของศูนย์ให้คำปรึกษา</a:t>
                      </a:r>
                    </a:p>
                    <a:p>
                      <a:pPr algn="l"/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คุณภาพ  </a:t>
                      </a:r>
                      <a:r>
                        <a:rPr lang="en-US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OSCC </a:t>
                      </a:r>
                      <a:r>
                        <a:rPr lang="th-TH" sz="2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(ร้อยละ ๗๐)</a:t>
                      </a:r>
                      <a:endParaRPr lang="th-TH" sz="2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186257" marR="186257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ยุทธศาสตร์ที่ ๒</a:t>
            </a:r>
            <a:b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พัฒนาและจัดบริการที่มีคุณภาพมาตรฐานฯ </a:t>
            </a:r>
            <a:b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(๒๖ ตัว)</a:t>
            </a:r>
            <a:endParaRPr lang="th-TH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แผนยุทธศา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แผนยุทธศาppt</Template>
  <TotalTime>732</TotalTime>
  <Words>2963</Words>
  <Application>Microsoft Office PowerPoint</Application>
  <PresentationFormat>นำเสนอทางหน้าจอ (4:3)</PresentationFormat>
  <Paragraphs>476</Paragraphs>
  <Slides>50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50</vt:i4>
      </vt:variant>
    </vt:vector>
  </HeadingPairs>
  <TitlesOfParts>
    <vt:vector size="51" baseType="lpstr">
      <vt:lpstr>แผนยุทธศาppt</vt:lpstr>
      <vt:lpstr>การชี้แจง  นโยบาย  ยุทธศาสตร์ และตัวชี้วัด ปีงบประมาณ  ๒๕๕๗</vt:lpstr>
      <vt:lpstr>ภาพนิ่ง 2</vt:lpstr>
      <vt:lpstr>ยุทธศาสตร์กระทรวงสาธารณสุข ปีงบประมาณ  ๒๕๕๗</vt:lpstr>
      <vt:lpstr>ยุทธศาสตร์กระทรวงสาธารณสุข ปีงบประมาณ  ๒๕๕๗</vt:lpstr>
      <vt:lpstr> ตัวชี้วัดนโยบาย กระทรวงสาธารณสุข ปีงบประมาณ  ๒๕๕๗</vt:lpstr>
      <vt:lpstr>ยุทธศาสตร์ที่ ๑ พัฒนาสุขภาพตามกลุ่มวัย (๑๐ ตัว)</vt:lpstr>
      <vt:lpstr>ยุทธศาสตร์ที่ ๑ พัฒนาสุขภาพตามกลุ่มวัย (๑๐ ตัว)</vt:lpstr>
      <vt:lpstr>ยุทธศาสตร์ที่ ๒ พัฒนาและจัดบริการที่มีคุณภาพมาตรฐานฯ   (๒๖ ตัว)</vt:lpstr>
      <vt:lpstr>ยุทธศาสตร์ที่ ๒ พัฒนาและจัดบริการที่มีคุณภาพมาตรฐานฯ   (๒๖ ตัว)</vt:lpstr>
      <vt:lpstr>ยุทธศาสตร์ที่ ๒ พัฒนาและจัดบริการที่มีคุณภาพมาตรฐานฯ   (๒๖ ตัว)</vt:lpstr>
      <vt:lpstr>ยุทธศาสตร์ที่ ๒ พัฒนาและจัดบริการที่มีคุณภาพมาตรฐานฯ   (๒๖ ตัว)</vt:lpstr>
      <vt:lpstr>ยุทธศาสตร์ที่ ๒ พัฒนาและจัดบริการที่มีคุณภาพมาตรฐานฯ   (๒๖ ตัว)</vt:lpstr>
      <vt:lpstr>ยุทธศาสตร์ที่ ๒ พัฒนาและจัดบริการที่มีคุณภาพมาตรฐานฯ   (๒๖ ตัว)</vt:lpstr>
      <vt:lpstr>ยุทธศาสตร์ที่ ๒ พัฒนาและจัดบริการที่มีคุณภาพมาตรฐานฯ   (๒๖ ตัว)</vt:lpstr>
      <vt:lpstr>ยุทธศาสตร์ที่ ๓ พัฒนาระบบบริหารจัดการฯ  (๘ ตัว)</vt:lpstr>
      <vt:lpstr>ยุทธศาสตร์ที่ ๓ พัฒนาระบบบริหารจัดการฯ  (๘ ตัว)</vt:lpstr>
      <vt:lpstr> ตัวชี้วัดคุณภาพและ ผลงานบริการ (สปสช.) ปีงบประมาณ  ๒๕๕๗</vt:lpstr>
      <vt:lpstr>แนวทางการดำเนินงาน สร้างเสริมสุขภาพและป้องกันโรค ปีงบประมาณ  ๒๕๕๗</vt:lpstr>
      <vt:lpstr>เกณฑ์คุณภาพและผลงานบริการปฐมภูมิ (Quality and Outcome Framwork :  QOF) (๑๓  ตัว)</vt:lpstr>
      <vt:lpstr>เกณฑ์คุณภาพและผลงานบริการปฐมภูมิ (Quality and Outcome Framwork :  QOF) (๑๓  ตัว)</vt:lpstr>
      <vt:lpstr>เกณฑ์คุณภาพและผลงานบริการปฐมภูมิ (Quality and Outcome Framwork :  QOF) (๑๓  ตัว)</vt:lpstr>
      <vt:lpstr>เกณฑ์คุณภาพและผลงานบริการปฐมภูมิ (Quality and Outcome Framwork :  QOF) (๑๓  ตัว)</vt:lpstr>
      <vt:lpstr>ตัวชี้วัดเกณฑ์คุณภาพผลงานบริการ      หน่วยบริการที่รับการส่งต่อ   (๑๐  ตัว)</vt:lpstr>
      <vt:lpstr>ตัวชี้วัดเกณฑ์คุณภาพผลงานบริการ      หน่วยบริการที่รับการส่งต่อ   (๑๐  ตัว)</vt:lpstr>
      <vt:lpstr>ยุทธศาสตร์การพัฒนาจังหวัด ปีงบประมาณ  ๒๕๕๗</vt:lpstr>
      <vt:lpstr>ยุทธศาสตร์การพัฒนาจังหวัด ปี ๕๗</vt:lpstr>
      <vt:lpstr>ยุทธศาสตร์การพัฒนาจังหวัด ปี ๕๗ (ต่อ)</vt:lpstr>
      <vt:lpstr>ภาพนิ่ง 28</vt:lpstr>
      <vt:lpstr>แผนยุทธศาสตร์ ด้านสาธารณสุข  ปีงบประมาณ  ๒๕๕๗ - ๒๕๖๐</vt:lpstr>
      <vt:lpstr>วิสัยทัศน์</vt:lpstr>
      <vt:lpstr>พันธกิจ</vt:lpstr>
      <vt:lpstr>พันธกิจ</vt:lpstr>
      <vt:lpstr>ประเด็นยุทธศาสตร์</vt:lpstr>
      <vt:lpstr>ค่านิยมร่วม</vt:lpstr>
      <vt:lpstr>SWOT</vt:lpstr>
      <vt:lpstr>ตัวชี้วัดมิติพัฒนาองค์กร  (รวมทุกประเด็นยุทธศาสตร์)</vt:lpstr>
      <vt:lpstr>ตัวชี้วัดมิติพัฒนาองค์กร  (รวมทุกประเด็นยุทธศาสตร์)</vt:lpstr>
      <vt:lpstr>ประเด็นยุทธศาสตร์ที่ ๑.  การบริหารจัดการที่มีประสิทธิภาพ</vt:lpstr>
      <vt:lpstr>ประเด็นยุทธศาสตร์ที่ ๑.  การบริหารจัดการที่มีประสิทธิภาพ</vt:lpstr>
      <vt:lpstr>ประเด็นยุทธศาสตร์ที่ ๑.  การบริหารจัดการที่มีประสิทธิภาพ</vt:lpstr>
      <vt:lpstr>ประเด็นยุทธศาสตร์ที่ ๒. พัฒนาคุณภาพบริการ</vt:lpstr>
      <vt:lpstr>ประเด็นยุทธศาสตร์ที่ ๒. พัฒนาคุณภาพบริการ</vt:lpstr>
      <vt:lpstr>ประเด็นยุทธศาสตร์ที่ ๒.  พัฒนาคุณภาพบริการ</vt:lpstr>
      <vt:lpstr>ประเด็นยุทธศาสตร์ที่ ๒.  พัฒนาคุณภาพบริการ</vt:lpstr>
      <vt:lpstr>ประเด็นยุทธศาสตร์ที่ ๒.  พัฒนาคุณภาพบริการ</vt:lpstr>
      <vt:lpstr>ประเด็นยุทธศาสตร์ที่ ๓ พัฒนาเครือข่ายสุขภาพ</vt:lpstr>
      <vt:lpstr>ประเด็นยุทธศาสตร์ที่ ๓. พัฒนาเครือข่ายสุขภาพ</vt:lpstr>
      <vt:lpstr>ประเด็นยุทธศาสตร์ที่ ๔. ประชาชนดูแลสุขภาพตนเองได้</vt:lpstr>
      <vt:lpstr>ประเด็นยุทธศาสตร์ที่ ๔. ประชาชนดูแลสุขภาพตนเองได้</vt:lpstr>
      <vt:lpstr>ภาพนิ่ง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(ร่าง)แผนยุทธศาสตร์สาธารณสุข ปีงบประมาณ  ๒๕๕๗ - ๒๕๖๐</dc:title>
  <dc:creator>WALEE</dc:creator>
  <cp:lastModifiedBy>ayph</cp:lastModifiedBy>
  <cp:revision>152</cp:revision>
  <dcterms:created xsi:type="dcterms:W3CDTF">2013-11-20T15:27:18Z</dcterms:created>
  <dcterms:modified xsi:type="dcterms:W3CDTF">2013-12-11T09:01:37Z</dcterms:modified>
</cp:coreProperties>
</file>